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20" r:id="rId4"/>
  </p:sldMasterIdLst>
  <p:notesMasterIdLst>
    <p:notesMasterId r:id="rId19"/>
  </p:notesMasterIdLst>
  <p:sldIdLst>
    <p:sldId id="2147469880" r:id="rId5"/>
    <p:sldId id="2147469881" r:id="rId6"/>
    <p:sldId id="2147469882" r:id="rId7"/>
    <p:sldId id="2147469883" r:id="rId8"/>
    <p:sldId id="2147469884" r:id="rId9"/>
    <p:sldId id="2147469885" r:id="rId10"/>
    <p:sldId id="2147469886" r:id="rId11"/>
    <p:sldId id="2147469887" r:id="rId12"/>
    <p:sldId id="2147469888" r:id="rId13"/>
    <p:sldId id="2147469889" r:id="rId14"/>
    <p:sldId id="2147469890" r:id="rId15"/>
    <p:sldId id="2147469891" r:id="rId16"/>
    <p:sldId id="2147469892" r:id="rId17"/>
    <p:sldId id="2147469893" r:id="rId18"/>
  </p:sldIdLst>
  <p:sldSz cx="12192000" cy="6858000"/>
  <p:notesSz cx="6954838" cy="92408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5BD5"/>
    <a:srgbClr val="9FA2FD"/>
    <a:srgbClr val="081F2C"/>
    <a:srgbClr val="EDD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A773C5-39DE-4CC7-93CA-57628A635EAD}" v="37" dt="2022-11-04T20:19:42.606"/>
    <p1510:client id="{B0B7307E-1FC3-4B07-A0B2-00774EF2D3EA}" vWet="2" dt="2022-11-04T20:18:01.7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379" autoAdjust="0"/>
  </p:normalViewPr>
  <p:slideViewPr>
    <p:cSldViewPr snapToGrid="0">
      <p:cViewPr varScale="1">
        <p:scale>
          <a:sx n="77" d="100"/>
          <a:sy n="77" d="100"/>
        </p:scale>
        <p:origin x="1836"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3647"/>
          </a:xfrm>
          <a:prstGeom prst="rect">
            <a:avLst/>
          </a:prstGeom>
        </p:spPr>
        <p:txBody>
          <a:bodyPr vert="horz" lIns="92546" tIns="46273" rIns="92546" bIns="46273" rtlCol="0"/>
          <a:lstStyle>
            <a:lvl1pPr algn="l">
              <a:defRPr sz="1200"/>
            </a:lvl1pPr>
          </a:lstStyle>
          <a:p>
            <a:endParaRPr lang="en-US"/>
          </a:p>
        </p:txBody>
      </p:sp>
      <p:sp>
        <p:nvSpPr>
          <p:cNvPr id="3" name="Date Placeholder 2"/>
          <p:cNvSpPr>
            <a:spLocks noGrp="1"/>
          </p:cNvSpPr>
          <p:nvPr>
            <p:ph type="dt" idx="1"/>
          </p:nvPr>
        </p:nvSpPr>
        <p:spPr>
          <a:xfrm>
            <a:off x="3939466" y="0"/>
            <a:ext cx="3013763" cy="463647"/>
          </a:xfrm>
          <a:prstGeom prst="rect">
            <a:avLst/>
          </a:prstGeom>
        </p:spPr>
        <p:txBody>
          <a:bodyPr vert="horz" lIns="92546" tIns="46273" rIns="92546" bIns="46273" rtlCol="0"/>
          <a:lstStyle>
            <a:lvl1pPr algn="r">
              <a:defRPr sz="1200"/>
            </a:lvl1pPr>
          </a:lstStyle>
          <a:p>
            <a:fld id="{841814B0-98F8-4B10-9B85-7364A803D1B5}" type="datetimeFigureOut">
              <a:rPr lang="en-US" smtClean="0"/>
              <a:t>11/4/2022</a:t>
            </a:fld>
            <a:endParaRPr lang="en-US"/>
          </a:p>
        </p:txBody>
      </p:sp>
      <p:sp>
        <p:nvSpPr>
          <p:cNvPr id="4" name="Slide Image Placeholder 3"/>
          <p:cNvSpPr>
            <a:spLocks noGrp="1" noRot="1" noChangeAspect="1"/>
          </p:cNvSpPr>
          <p:nvPr>
            <p:ph type="sldImg" idx="2"/>
          </p:nvPr>
        </p:nvSpPr>
        <p:spPr>
          <a:xfrm>
            <a:off x="706438" y="1155700"/>
            <a:ext cx="5541962" cy="3117850"/>
          </a:xfrm>
          <a:prstGeom prst="rect">
            <a:avLst/>
          </a:prstGeom>
          <a:noFill/>
          <a:ln w="12700">
            <a:solidFill>
              <a:prstClr val="black"/>
            </a:solidFill>
          </a:ln>
        </p:spPr>
        <p:txBody>
          <a:bodyPr vert="horz" lIns="92546" tIns="46273" rIns="92546" bIns="46273" rtlCol="0" anchor="ctr"/>
          <a:lstStyle/>
          <a:p>
            <a:endParaRPr lang="en-US"/>
          </a:p>
        </p:txBody>
      </p:sp>
      <p:sp>
        <p:nvSpPr>
          <p:cNvPr id="5" name="Notes Placeholder 4"/>
          <p:cNvSpPr>
            <a:spLocks noGrp="1"/>
          </p:cNvSpPr>
          <p:nvPr>
            <p:ph type="body" sz="quarter" idx="3"/>
          </p:nvPr>
        </p:nvSpPr>
        <p:spPr>
          <a:xfrm>
            <a:off x="695484" y="4447153"/>
            <a:ext cx="5563870" cy="3638580"/>
          </a:xfrm>
          <a:prstGeom prst="rect">
            <a:avLst/>
          </a:prstGeom>
        </p:spPr>
        <p:txBody>
          <a:bodyPr vert="horz" lIns="92546" tIns="46273" rIns="92546" bIns="462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7193"/>
            <a:ext cx="3013763" cy="463646"/>
          </a:xfrm>
          <a:prstGeom prst="rect">
            <a:avLst/>
          </a:prstGeom>
        </p:spPr>
        <p:txBody>
          <a:bodyPr vert="horz" lIns="92546" tIns="46273" rIns="92546" bIns="46273"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777193"/>
            <a:ext cx="3013763" cy="463646"/>
          </a:xfrm>
          <a:prstGeom prst="rect">
            <a:avLst/>
          </a:prstGeom>
        </p:spPr>
        <p:txBody>
          <a:bodyPr vert="horz" lIns="92546" tIns="46273" rIns="92546" bIns="46273" rtlCol="0" anchor="b"/>
          <a:lstStyle>
            <a:lvl1pPr algn="r">
              <a:defRPr sz="1200"/>
            </a:lvl1pPr>
          </a:lstStyle>
          <a:p>
            <a:fld id="{C7842D9F-9BF8-4D63-9156-7E511F58EE0C}" type="slidenum">
              <a:rPr lang="en-US" smtClean="0"/>
              <a:t>‹#›</a:t>
            </a:fld>
            <a:endParaRPr lang="en-US"/>
          </a:p>
        </p:txBody>
      </p:sp>
    </p:spTree>
    <p:extLst>
      <p:ext uri="{BB962C8B-B14F-4D97-AF65-F5344CB8AC3E}">
        <p14:creationId xmlns:p14="http://schemas.microsoft.com/office/powerpoint/2010/main" val="4278569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tartups.microsoft.com/blog/productboard/"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tartups.microsoft.com/blog/structural/" TargetMode="External"/><Relationship Id="rId4" Type="http://schemas.openxmlformats.org/officeDocument/2006/relationships/hyperlink" Target="https://startups.microsoft.com/blog/troopsda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a:t>
            </a:fld>
            <a:endParaRPr lang="en-US"/>
          </a:p>
        </p:txBody>
      </p:sp>
    </p:spTree>
    <p:extLst>
      <p:ext uri="{BB962C8B-B14F-4D97-AF65-F5344CB8AC3E}">
        <p14:creationId xmlns:p14="http://schemas.microsoft.com/office/powerpoint/2010/main" val="1428138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Article: https://startups.microsoft.com/blog/breakthru-teams/</a:t>
            </a:r>
          </a:p>
          <a:p>
            <a:r>
              <a:rPr lang="en-US" dirty="0">
                <a:cs typeface="Calibri"/>
              </a:rPr>
              <a:t>Video: https://cloudpartners.transform.microsoft.com/practices/modernworkisv?tab=success-stories</a:t>
            </a: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10</a:t>
            </a:fld>
            <a:endParaRPr lang="en-US"/>
          </a:p>
        </p:txBody>
      </p:sp>
    </p:spTree>
    <p:extLst>
      <p:ext uri="{BB962C8B-B14F-4D97-AF65-F5344CB8AC3E}">
        <p14:creationId xmlns:p14="http://schemas.microsoft.com/office/powerpoint/2010/main" val="252055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https://mural.co/partners/microsoft/teams</a:t>
            </a:r>
          </a:p>
          <a:p>
            <a:r>
              <a:rPr lang="en-US" dirty="0"/>
              <a:t>Video: https://cloudpartners.transform.microsoft.com/practices/modernworkisv?tab=teams-app-opportunity</a:t>
            </a:r>
          </a:p>
        </p:txBody>
      </p:sp>
      <p:sp>
        <p:nvSpPr>
          <p:cNvPr id="4" name="Slide Number Placeholder 3"/>
          <p:cNvSpPr>
            <a:spLocks noGrp="1"/>
          </p:cNvSpPr>
          <p:nvPr>
            <p:ph type="sldNum" sz="quarter" idx="5"/>
          </p:nvPr>
        </p:nvSpPr>
        <p:spPr/>
        <p:txBody>
          <a:bodyPr/>
          <a:lstStyle/>
          <a:p>
            <a:fld id="{C7842D9F-9BF8-4D63-9156-7E511F58EE0C}" type="slidenum">
              <a:rPr lang="en-US" smtClean="0"/>
              <a:t>11</a:t>
            </a:fld>
            <a:endParaRPr lang="en-US"/>
          </a:p>
        </p:txBody>
      </p:sp>
    </p:spTree>
    <p:extLst>
      <p:ext uri="{BB962C8B-B14F-4D97-AF65-F5344CB8AC3E}">
        <p14:creationId xmlns:p14="http://schemas.microsoft.com/office/powerpoint/2010/main" val="64285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next?</a:t>
            </a:r>
            <a:br>
              <a:rPr lang="en-US" dirty="0"/>
            </a:br>
            <a:endParaRPr lang="en-US" dirty="0"/>
          </a:p>
          <a:p>
            <a:r>
              <a:rPr lang="en-US" dirty="0"/>
              <a:t>The first step is to learn to build a quality teams application. Throughout App Camp, you will learn about the technical aspects of how to build or reuse portions of your existing application to run in Teams.  You want to take advantage of the extensible features of Teams to make your solution the best to meet your customers  unique needs.</a:t>
            </a:r>
            <a:endParaRPr lang="en-US" dirty="0">
              <a:cs typeface="Calibri"/>
            </a:endParaRPr>
          </a:p>
          <a:p>
            <a:endParaRPr lang="en-US" dirty="0"/>
          </a:p>
          <a:p>
            <a:r>
              <a:rPr lang="en-US" dirty="0"/>
              <a:t>Then, watch the videos and do the monetization lab in App Camp to learn about Microsoft’s Commercial Marketplace.</a:t>
            </a:r>
          </a:p>
          <a:p>
            <a:endParaRPr lang="en-US" dirty="0"/>
          </a:p>
          <a:p>
            <a:r>
              <a:rPr lang="en-US" dirty="0"/>
              <a:t>And finally, when you are ready to build your app, apply to the M365 ISV  Benefits Success program. There you can take advantage of any  build incentives and marketing benefits that you may be eligible for. Read the requirements and be aware of any applicable time limits.</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12</a:t>
            </a:fld>
            <a:endParaRPr lang="en-US"/>
          </a:p>
        </p:txBody>
      </p:sp>
    </p:spTree>
    <p:extLst>
      <p:ext uri="{BB962C8B-B14F-4D97-AF65-F5344CB8AC3E}">
        <p14:creationId xmlns:p14="http://schemas.microsoft.com/office/powerpoint/2010/main" val="3340432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Finally, For the startups out there, we suggest starting at MS’s Founders Hub. At FH, we bring technology and expertise together to help founders and startups solve business challenges. Signup is streamlined and takes just a few clicks.  </a:t>
            </a:r>
            <a:endParaRPr lang="en-US" dirty="0">
              <a:ea typeface="Calibri"/>
              <a:cs typeface="Calibri"/>
            </a:endParaRPr>
          </a:p>
          <a:p>
            <a:pPr marL="231366" indent="-231366">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13</a:t>
            </a:fld>
            <a:endParaRPr lang="en-US"/>
          </a:p>
        </p:txBody>
      </p:sp>
    </p:spTree>
    <p:extLst>
      <p:ext uri="{BB962C8B-B14F-4D97-AF65-F5344CB8AC3E}">
        <p14:creationId xmlns:p14="http://schemas.microsoft.com/office/powerpoint/2010/main" val="397560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14</a:t>
            </a:fld>
            <a:endParaRPr lang="en-US"/>
          </a:p>
        </p:txBody>
      </p:sp>
    </p:spTree>
    <p:extLst>
      <p:ext uri="{BB962C8B-B14F-4D97-AF65-F5344CB8AC3E}">
        <p14:creationId xmlns:p14="http://schemas.microsoft.com/office/powerpoint/2010/main" val="1155622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r>
              <a:rPr lang="en-US" dirty="0"/>
              <a:t>There’s a great opportunity for customers and partners to build on the Microsoft Teams platform. Microsoft Teams is a platform where millions of users connect in today’s hybrid workplace.  </a:t>
            </a:r>
          </a:p>
          <a:p>
            <a:pPr defTabSz="925464">
              <a:defRPr/>
            </a:pPr>
            <a:endParaRPr lang="en-US" dirty="0"/>
          </a:p>
          <a:p>
            <a:pPr defTabSz="925464">
              <a:defRPr/>
            </a:pPr>
            <a:r>
              <a:rPr lang="en-US" dirty="0"/>
              <a:t>Customers can manage distribution of their apps, targeting specific users and roles</a:t>
            </a:r>
          </a:p>
          <a:p>
            <a:pPr defTabSz="925464">
              <a:defRPr/>
            </a:pPr>
            <a:r>
              <a:rPr lang="en-US" dirty="0"/>
              <a:t>Partners can sell their applications in the Microsoft Teams App Store and App Source and Microsoft will handle the customer transactions.</a:t>
            </a: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2</a:t>
            </a:fld>
            <a:endParaRPr lang="en-US"/>
          </a:p>
        </p:txBody>
      </p:sp>
    </p:spTree>
    <p:extLst>
      <p:ext uri="{BB962C8B-B14F-4D97-AF65-F5344CB8AC3E}">
        <p14:creationId xmlns:p14="http://schemas.microsoft.com/office/powerpoint/2010/main" val="435869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Microsoft Teams is more than a collaboration tool. It’s a hub for teamwork that supports all the ways people work today.</a:t>
            </a:r>
          </a:p>
          <a:p>
            <a:pPr>
              <a:defRPr/>
            </a:pPr>
            <a:endParaRPr lang="en-US" dirty="0"/>
          </a:p>
          <a:p>
            <a:pPr>
              <a:defRPr/>
            </a:pPr>
            <a:r>
              <a:rPr lang="en-US" dirty="0"/>
              <a:t>A lot of work is collaborative – it doesn’t happen in a vacuum. Today’s worker needs to be great at synchronous, asynchronous as well as remote collaboration. And Teams works in all these modes, as people meet, chat, call, and collaborate. It’s even more powerful if they can use the applications they need in the same ways.</a:t>
            </a:r>
          </a:p>
          <a:p>
            <a:pPr>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Teams is an organizing layer – organized by the patterns in which people work together. Teams applications can work within work groups and communities to offer a </a:t>
            </a:r>
            <a:r>
              <a:rPr lang="en-US" b="1" dirty="0">
                <a:latin typeface="Calibri"/>
                <a:ea typeface="Calibri"/>
                <a:cs typeface="Calibri"/>
              </a:rPr>
              <a:t>uniquely connected experience.</a:t>
            </a:r>
            <a:r>
              <a:rPr lang="en-US" b="0" dirty="0">
                <a:latin typeface="Calibri"/>
                <a:ea typeface="Calibri"/>
                <a:cs typeface="Calibri"/>
              </a:rPr>
              <a:t> </a:t>
            </a:r>
            <a:r>
              <a:rPr lang="en-US" dirty="0"/>
              <a:t>By building an application directly into Teams, developers can create new and improved process workflows, shared experiences in meetings, and the ability for users to pass work around in a streamlined manner.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collaborative apps are a big paradigm shift; instead of being islands of information, these apps bring business workflows, data and insights to people as they work together.</a:t>
            </a:r>
            <a:r>
              <a:rPr lang="en-US" b="0" i="0" dirty="0">
                <a:solidFill>
                  <a:srgbClr val="000000"/>
                </a:solidFill>
                <a:effectLst/>
                <a:latin typeface="Segoe UI"/>
                <a:cs typeface="Segoe UI"/>
              </a:rPr>
              <a:t> Users can stay in their flow of work and share context with their teammates.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a:defRPr/>
            </a:pPr>
            <a:endParaRPr lang="en-US" dirty="0"/>
          </a:p>
          <a:p>
            <a:pPr>
              <a:defRPr/>
            </a:pPr>
            <a:r>
              <a:rPr lang="en-US" dirty="0"/>
              <a:t>Teams customers can find 3</a:t>
            </a:r>
            <a:r>
              <a:rPr lang="en-US" baseline="30000" dirty="0"/>
              <a:t>rd</a:t>
            </a:r>
            <a:r>
              <a:rPr lang="en-US" dirty="0"/>
              <a:t> party applications in the Teams app store, allowing them to bring them into the context of where they are working. </a:t>
            </a:r>
          </a:p>
          <a:p>
            <a:pPr>
              <a:defRPr/>
            </a:pPr>
            <a:endParaRPr lang="en-US" dirty="0"/>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3</a:t>
            </a:fld>
            <a:endParaRPr lang="en-US"/>
          </a:p>
        </p:txBody>
      </p:sp>
    </p:spTree>
    <p:extLst>
      <p:ext uri="{BB962C8B-B14F-4D97-AF65-F5344CB8AC3E}">
        <p14:creationId xmlns:p14="http://schemas.microsoft.com/office/powerpoint/2010/main" val="32563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i="0" dirty="0">
                <a:solidFill>
                  <a:srgbClr val="000000"/>
                </a:solidFill>
                <a:effectLst/>
                <a:latin typeface="Segoe UI"/>
                <a:cs typeface="Segoe UI"/>
              </a:rPr>
              <a:t>With 270 million monthly active users, Microsoft Teams has become the new way where people are connecting and collaborating.</a:t>
            </a:r>
          </a:p>
          <a:p>
            <a:pPr>
              <a:defRPr/>
            </a:pPr>
            <a:endParaRPr lang="en-US" b="0" i="0" dirty="0">
              <a:solidFill>
                <a:srgbClr val="000000"/>
              </a:solidFill>
              <a:effectLst/>
              <a:latin typeface="Segoe UI"/>
              <a:cs typeface="Segoe UI"/>
            </a:endParaRPr>
          </a:p>
          <a:p>
            <a:pPr>
              <a:defRPr/>
            </a:pPr>
            <a:r>
              <a:rPr lang="en-US" b="0" i="0" dirty="0">
                <a:solidFill>
                  <a:srgbClr val="000000"/>
                </a:solidFill>
                <a:effectLst/>
                <a:latin typeface="Segoe UI"/>
                <a:cs typeface="Segoe UI"/>
              </a:rPr>
              <a:t>Since the start of 2020, </a:t>
            </a:r>
            <a:r>
              <a:rPr lang="en-US" b="1" i="0" dirty="0">
                <a:solidFill>
                  <a:srgbClr val="000000"/>
                </a:solidFill>
                <a:effectLst/>
                <a:latin typeface="Segoe UI"/>
                <a:cs typeface="Segoe UI"/>
              </a:rPr>
              <a:t>monthly usage of third-party apps and custom-built solutions within Teams has grown nearly 10 times</a:t>
            </a:r>
            <a:r>
              <a:rPr lang="en-US" b="1" dirty="0">
                <a:solidFill>
                  <a:srgbClr val="000000"/>
                </a:solidFill>
                <a:latin typeface="Segoe UI"/>
                <a:cs typeface="Segoe UI"/>
              </a:rPr>
              <a:t>. </a:t>
            </a:r>
            <a:r>
              <a:rPr lang="en-US" dirty="0">
                <a:solidFill>
                  <a:srgbClr val="000000"/>
                </a:solidFill>
                <a:latin typeface="Segoe UI"/>
                <a:cs typeface="Segoe UI"/>
              </a:rPr>
              <a:t> In</a:t>
            </a:r>
            <a:r>
              <a:rPr lang="en-US" b="0" i="0" dirty="0">
                <a:solidFill>
                  <a:srgbClr val="000000"/>
                </a:solidFill>
                <a:effectLst/>
                <a:latin typeface="Segoe UI"/>
                <a:cs typeface="Segoe UI"/>
              </a:rPr>
              <a:t> the past year, the number of applications created by developers, partners, and customers for Teams </a:t>
            </a:r>
            <a:r>
              <a:rPr lang="en-US" dirty="0">
                <a:solidFill>
                  <a:srgbClr val="000000"/>
                </a:solidFill>
                <a:latin typeface="Segoe UI"/>
                <a:cs typeface="Segoe UI"/>
              </a:rPr>
              <a:t>has grown dramatically- with1600 partner apps in the Teams app store and 80,000 lines of business apps that have been custom built for Teams in use by our customers.</a:t>
            </a:r>
          </a:p>
          <a:p>
            <a:pPr>
              <a:defRPr/>
            </a:pPr>
            <a:endParaRPr lang="en-US" dirty="0">
              <a:solidFill>
                <a:srgbClr val="000000"/>
              </a:solidFill>
              <a:latin typeface="Segoe UI"/>
              <a:cs typeface="Segoe UI"/>
            </a:endParaRPr>
          </a:p>
          <a:p>
            <a:pPr>
              <a:defRPr/>
            </a:pPr>
            <a:r>
              <a:rPr lang="en-US" dirty="0">
                <a:solidFill>
                  <a:srgbClr val="000000"/>
                </a:solidFill>
                <a:latin typeface="Segoe UI"/>
                <a:cs typeface="Segoe UI"/>
              </a:rPr>
              <a:t>Our customers are using Teams and are using applications built on Teams all over the world. </a:t>
            </a:r>
            <a:endParaRPr lang="en-US" b="0" i="0" dirty="0">
              <a:solidFill>
                <a:srgbClr val="000000"/>
              </a:solidFill>
              <a:effectLst/>
              <a:latin typeface="Segoe UI" panose="020B0502040204020203" pitchFamily="34" charset="0"/>
              <a:cs typeface="Segoe UI"/>
            </a:endParaRP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4</a:t>
            </a:fld>
            <a:endParaRPr lang="en-US"/>
          </a:p>
        </p:txBody>
      </p:sp>
    </p:spTree>
    <p:extLst>
      <p:ext uri="{BB962C8B-B14F-4D97-AF65-F5344CB8AC3E}">
        <p14:creationId xmlns:p14="http://schemas.microsoft.com/office/powerpoint/2010/main" val="97794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partners, there are three main potential advantages about building an integration into Teams.</a:t>
            </a:r>
            <a:br>
              <a:rPr lang="en-US" dirty="0"/>
            </a:br>
            <a:endParaRPr lang="en-US" dirty="0"/>
          </a:p>
          <a:p>
            <a:r>
              <a:rPr lang="en-US" dirty="0"/>
              <a:t>1. Ability to Reach a broader audience—Build connections to Microsoft 365 and the robust community of Teams daily users </a:t>
            </a:r>
          </a:p>
          <a:p>
            <a:r>
              <a:rPr lang="en-US" dirty="0"/>
              <a:t>2. Ability Leverage product innovation—Improve your application’s experience for your customer and create new workflows by engaging your users through the Microsoft 365 suite of communication and collaboration capabilities </a:t>
            </a:r>
            <a:endParaRPr lang="en-US" dirty="0">
              <a:ea typeface="Calibri"/>
              <a:cs typeface="Calibri"/>
            </a:endParaRPr>
          </a:p>
          <a:p>
            <a:r>
              <a:rPr lang="en-US" dirty="0"/>
              <a:t>3. Ability Increase sales and reduce development costs—Develop once and deploy your application on any Teams surface area client—web, desktop, and mobile </a:t>
            </a:r>
            <a:endParaRPr lang="en-US" dirty="0">
              <a:ea typeface="Calibri" panose="020F0502020204030204"/>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5</a:t>
            </a:fld>
            <a:endParaRPr lang="en-US"/>
          </a:p>
        </p:txBody>
      </p:sp>
    </p:spTree>
    <p:extLst>
      <p:ext uri="{BB962C8B-B14F-4D97-AF65-F5344CB8AC3E}">
        <p14:creationId xmlns:p14="http://schemas.microsoft.com/office/powerpoint/2010/main" val="311420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In today’s evolving global economy, customer leaders are looking not only to create impact faster but to prioritize investments that will drive the most important and meaningful  business outcomes for their organizations. Our customers have told us they value the time savings that their employees can gain through rich integrations into Teams. It cuts out the time it would otherwise takes to search around multiple systems to find relevant information and transfer that information back and forth to share with colleagues. A quality integration can be turned on directly into the flow of where people work, boosting productivity. Gives people info when and where they need it. This helps companies maximize their investments with technology that it is already using to be able to achieve more. In other words, achieving more with less. </a:t>
            </a:r>
          </a:p>
          <a:p>
            <a:pPr defTabSz="925464">
              <a:defRPr/>
            </a:pPr>
            <a:endParaRPr lang="en-US" dirty="0"/>
          </a:p>
          <a:p>
            <a:r>
              <a:rPr lang="en-US" dirty="0"/>
              <a:t>https://devblogs.microsoft.com/microsoft365dev/ignite-2022-transforming-collaboration-with-low-and-pro-code-dev-tools/ </a:t>
            </a:r>
          </a:p>
        </p:txBody>
      </p:sp>
      <p:sp>
        <p:nvSpPr>
          <p:cNvPr id="4" name="Slide Number Placeholder 3"/>
          <p:cNvSpPr>
            <a:spLocks noGrp="1"/>
          </p:cNvSpPr>
          <p:nvPr>
            <p:ph type="sldNum" sz="quarter" idx="5"/>
          </p:nvPr>
        </p:nvSpPr>
        <p:spPr/>
        <p:txBody>
          <a:bodyPr/>
          <a:lstStyle/>
          <a:p>
            <a:fld id="{C7842D9F-9BF8-4D63-9156-7E511F58EE0C}" type="slidenum">
              <a:rPr lang="en-US" smtClean="0"/>
              <a:t>6</a:t>
            </a:fld>
            <a:endParaRPr lang="en-US"/>
          </a:p>
        </p:txBody>
      </p:sp>
    </p:spTree>
    <p:extLst>
      <p:ext uri="{BB962C8B-B14F-4D97-AF65-F5344CB8AC3E}">
        <p14:creationId xmlns:p14="http://schemas.microsoft.com/office/powerpoint/2010/main" val="4026620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value to partners?  Many partners have seen immediate value working within the Microsoft ecosystem.  </a:t>
            </a:r>
          </a:p>
          <a:p>
            <a:endParaRPr lang="en-US" dirty="0"/>
          </a:p>
          <a:p>
            <a:r>
              <a:rPr lang="en-US" dirty="0"/>
              <a:t>Here is what some startup partners who were new to the Microsoft ecosystem have said </a:t>
            </a:r>
            <a:r>
              <a:rPr lang="en-US" b="1" dirty="0"/>
              <a:t>about working with Microsoft </a:t>
            </a:r>
            <a:r>
              <a:rPr lang="en-US" dirty="0"/>
              <a:t>and  </a:t>
            </a:r>
            <a:r>
              <a:rPr lang="en-US" b="1" dirty="0"/>
              <a:t>how their being in the MS Teams ecosystem </a:t>
            </a:r>
            <a:r>
              <a:rPr lang="en-US" dirty="0"/>
              <a:t>has made an </a:t>
            </a:r>
            <a:r>
              <a:rPr lang="en-US" b="1" dirty="0"/>
              <a:t>impact </a:t>
            </a:r>
            <a:r>
              <a:rPr lang="en-US" dirty="0"/>
              <a:t>to their business.</a:t>
            </a:r>
          </a:p>
          <a:p>
            <a:endParaRPr lang="en-US" dirty="0"/>
          </a:p>
          <a:p>
            <a:r>
              <a:rPr lang="en-US" dirty="0"/>
              <a:t>Articles:   </a:t>
            </a:r>
            <a:r>
              <a:rPr lang="en-US" dirty="0">
                <a:hlinkClick r:id="rId3"/>
              </a:rPr>
              <a:t>Productboard harnesses Microsoft Teams to streamline customer-centric product management</a:t>
            </a:r>
            <a:endParaRPr lang="en-US" dirty="0">
              <a:cs typeface="Calibri"/>
            </a:endParaRPr>
          </a:p>
          <a:p>
            <a:r>
              <a:rPr lang="en-US" dirty="0">
                <a:hlinkClick r:id="rId4"/>
              </a:rPr>
              <a:t>Troops drives powerful, actionable CRM data and workflows into Microsoft Teams</a:t>
            </a:r>
            <a:endParaRPr lang="en-US"/>
          </a:p>
          <a:p>
            <a:r>
              <a:rPr lang="en-US" dirty="0">
                <a:hlinkClick r:id="rId5"/>
              </a:rPr>
              <a:t>Structural brings innovative workplace discovery features to Microsoft Teams, doubles growth</a:t>
            </a:r>
            <a:endParaRPr lang="en-US"/>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C7842D9F-9BF8-4D63-9156-7E511F58EE0C}" type="slidenum">
              <a:rPr lang="en-US" smtClean="0"/>
              <a:t>7</a:t>
            </a:fld>
            <a:endParaRPr lang="en-US"/>
          </a:p>
        </p:txBody>
      </p:sp>
    </p:spTree>
    <p:extLst>
      <p:ext uri="{BB962C8B-B14F-4D97-AF65-F5344CB8AC3E}">
        <p14:creationId xmlns:p14="http://schemas.microsoft.com/office/powerpoint/2010/main" val="3098745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r>
              <a:rPr lang="en-US"/>
              <a:t> </a:t>
            </a:r>
            <a:r>
              <a:rPr lang="en-US" dirty="0"/>
              <a:t>Here are some statistics about how Teams have driven meaningful growth for our partners.  Partners have reported that they have seen increased number of deals, increased deal sizes, and new revenue streams when they build and integrate their solutions into Microsoft Teams.  Now that we’ve looked at numbers  lets look at specific examples.</a:t>
            </a: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8</a:t>
            </a:fld>
            <a:endParaRPr lang="en-US"/>
          </a:p>
        </p:txBody>
      </p:sp>
    </p:spTree>
    <p:extLst>
      <p:ext uri="{BB962C8B-B14F-4D97-AF65-F5344CB8AC3E}">
        <p14:creationId xmlns:p14="http://schemas.microsoft.com/office/powerpoint/2010/main" val="960128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Case study: https://partner.microsoft.com/en-us/case-studies/lawtoolbox</a:t>
            </a:r>
          </a:p>
          <a:p>
            <a:r>
              <a:rPr lang="en-US" dirty="0">
                <a:cs typeface="Calibri"/>
              </a:rPr>
              <a:t>Video: https://cloudpartners.transform.microsoft.com/practices/modernworkisv?tab=success-stories</a:t>
            </a:r>
          </a:p>
          <a:p>
            <a:endParaRPr lang="en-US" dirty="0"/>
          </a:p>
        </p:txBody>
      </p:sp>
      <p:sp>
        <p:nvSpPr>
          <p:cNvPr id="4" name="Slide Number Placeholder 3"/>
          <p:cNvSpPr>
            <a:spLocks noGrp="1"/>
          </p:cNvSpPr>
          <p:nvPr>
            <p:ph type="sldNum" sz="quarter" idx="5"/>
          </p:nvPr>
        </p:nvSpPr>
        <p:spPr/>
        <p:txBody>
          <a:bodyPr/>
          <a:lstStyle/>
          <a:p>
            <a:fld id="{C7842D9F-9BF8-4D63-9156-7E511F58EE0C}" type="slidenum">
              <a:rPr lang="en-US" smtClean="0"/>
              <a:t>9</a:t>
            </a:fld>
            <a:endParaRPr lang="en-US"/>
          </a:p>
        </p:txBody>
      </p:sp>
    </p:spTree>
    <p:extLst>
      <p:ext uri="{BB962C8B-B14F-4D97-AF65-F5344CB8AC3E}">
        <p14:creationId xmlns:p14="http://schemas.microsoft.com/office/powerpoint/2010/main" val="1965797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urple long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599" y="2105167"/>
            <a:ext cx="3636491" cy="236609"/>
          </a:xfrm>
        </p:spPr>
        <p:txBody>
          <a:bodyPr>
            <a:noAutofit/>
          </a:bodyPr>
          <a:lstStyle>
            <a:lvl1pPr>
              <a:defRPr sz="2400" spc="0">
                <a:solidFill>
                  <a:schemeClr val="bg1"/>
                </a:solidFill>
                <a:latin typeface="+mj-lt"/>
              </a:defRPr>
            </a:lvl1pPr>
          </a:lstStyle>
          <a:p>
            <a:pPr lvl="0"/>
            <a:r>
              <a:rPr lang="en-US"/>
              <a:t>Subhead</a:t>
            </a:r>
          </a:p>
        </p:txBody>
      </p:sp>
      <p:sp>
        <p:nvSpPr>
          <p:cNvPr id="16" name="Presentation Name">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5572883"/>
            <a:ext cx="3643314" cy="236609"/>
          </a:xfrm>
        </p:spPr>
        <p:txBody>
          <a:bodyPr>
            <a:normAutofit/>
          </a:bodyPr>
          <a:lstStyle>
            <a:lvl1pPr>
              <a:lnSpc>
                <a:spcPct val="100000"/>
              </a:lnSpc>
              <a:defRPr sz="1200" spc="0">
                <a:solidFill>
                  <a:schemeClr val="bg1"/>
                </a:solidFill>
                <a:latin typeface="+mj-lt"/>
              </a:defRPr>
            </a:lvl1pPr>
          </a:lstStyle>
          <a:p>
            <a:pPr lvl="0"/>
            <a:r>
              <a:rPr lang="en-US"/>
              <a:t>Presenter name</a:t>
            </a:r>
          </a:p>
        </p:txBody>
      </p:sp>
      <p:sp>
        <p:nvSpPr>
          <p:cNvPr id="8" name="Presentation Title">
            <a:extLst>
              <a:ext uri="{FF2B5EF4-FFF2-40B4-BE49-F238E27FC236}">
                <a16:creationId xmlns:a16="http://schemas.microsoft.com/office/drawing/2014/main" id="{C62549ED-844C-4227-A6CB-D6F53018AF1F}"/>
              </a:ext>
            </a:extLst>
          </p:cNvPr>
          <p:cNvSpPr>
            <a:spLocks noGrp="1"/>
          </p:cNvSpPr>
          <p:nvPr>
            <p:ph type="body" sz="quarter" idx="17" hasCustomPrompt="1"/>
          </p:nvPr>
        </p:nvSpPr>
        <p:spPr>
          <a:xfrm>
            <a:off x="602776" y="2646480"/>
            <a:ext cx="5493224" cy="2717090"/>
          </a:xfrm>
        </p:spPr>
        <p:txBody>
          <a:bodyPr>
            <a:noAutofit/>
          </a:bodyPr>
          <a:lstStyle>
            <a:lvl1pPr>
              <a:lnSpc>
                <a:spcPts val="5800"/>
              </a:lnSpc>
              <a:spcBef>
                <a:spcPts val="0"/>
              </a:spcBef>
              <a:defRPr sz="4800" spc="-150">
                <a:solidFill>
                  <a:schemeClr val="bg1"/>
                </a:solidFill>
                <a:latin typeface="+mj-lt"/>
              </a:defRPr>
            </a:lvl1pPr>
          </a:lstStyle>
          <a:p>
            <a:pPr lvl="0"/>
            <a:r>
              <a:rPr lang="en-US"/>
              <a:t>Presentation title</a:t>
            </a:r>
          </a:p>
        </p:txBody>
      </p:sp>
      <p:sp>
        <p:nvSpPr>
          <p:cNvPr id="4" name="Date">
            <a:extLst>
              <a:ext uri="{FF2B5EF4-FFF2-40B4-BE49-F238E27FC236}">
                <a16:creationId xmlns:a16="http://schemas.microsoft.com/office/drawing/2014/main" id="{8FFA6E25-8945-44B5-97A5-878F14190FAF}"/>
              </a:ext>
            </a:extLst>
          </p:cNvPr>
          <p:cNvSpPr>
            <a:spLocks noGrp="1"/>
          </p:cNvSpPr>
          <p:nvPr>
            <p:ph type="body" sz="quarter" idx="16" hasCustomPrompt="1"/>
          </p:nvPr>
        </p:nvSpPr>
        <p:spPr>
          <a:xfrm>
            <a:off x="609600" y="5833920"/>
            <a:ext cx="2466975" cy="290512"/>
          </a:xfrm>
        </p:spPr>
        <p:txBody>
          <a:bodyPr>
            <a:normAutofit/>
          </a:bodyPr>
          <a:lstStyle>
            <a:lvl1pPr>
              <a:defRPr sz="1100">
                <a:solidFill>
                  <a:schemeClr val="bg1"/>
                </a:solidFill>
              </a:defRPr>
            </a:lvl1pPr>
          </a:lstStyle>
          <a:p>
            <a:pPr lvl="0"/>
            <a:r>
              <a:rPr lang="en-US"/>
              <a:t>March 14, 2022</a:t>
            </a:r>
          </a:p>
        </p:txBody>
      </p:sp>
      <p:pic>
        <p:nvPicPr>
          <p:cNvPr id="13" name="Microsoft Logo">
            <a:extLst>
              <a:ext uri="{FF2B5EF4-FFF2-40B4-BE49-F238E27FC236}">
                <a16:creationId xmlns:a16="http://schemas.microsoft.com/office/drawing/2014/main" id="{3A93D5AF-0E77-464C-BFDC-B5A5A753E88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 y="560104"/>
            <a:ext cx="1628633" cy="346928"/>
          </a:xfrm>
          <a:prstGeom prst="rect">
            <a:avLst/>
          </a:prstGeom>
        </p:spPr>
      </p:pic>
      <p:sp>
        <p:nvSpPr>
          <p:cNvPr id="7" name="Legal">
            <a:extLst>
              <a:ext uri="{FF2B5EF4-FFF2-40B4-BE49-F238E27FC236}">
                <a16:creationId xmlns:a16="http://schemas.microsoft.com/office/drawing/2014/main" id="{CA71565A-18C5-FBF4-940F-E717854D0A0F}"/>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prstClr val="white"/>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1788834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light purple gla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5" name="Slide Number">
            <a:extLst>
              <a:ext uri="{FF2B5EF4-FFF2-40B4-BE49-F238E27FC236}">
                <a16:creationId xmlns:a16="http://schemas.microsoft.com/office/drawing/2014/main" id="{EC48291C-6E05-4A37-ADD2-9D0EA6B6D348}"/>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6" name="Text Placeholder 4">
            <a:extLst>
              <a:ext uri="{FF2B5EF4-FFF2-40B4-BE49-F238E27FC236}">
                <a16:creationId xmlns:a16="http://schemas.microsoft.com/office/drawing/2014/main" id="{BFA4A569-0146-4302-A081-778C8F90E751}"/>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
        <p:nvSpPr>
          <p:cNvPr id="7" name="Page Title">
            <a:extLst>
              <a:ext uri="{FF2B5EF4-FFF2-40B4-BE49-F238E27FC236}">
                <a16:creationId xmlns:a16="http://schemas.microsoft.com/office/drawing/2014/main" id="{63D3EA42-6AE5-4DD6-B42E-724636E382A7}"/>
              </a:ext>
            </a:extLst>
          </p:cNvPr>
          <p:cNvSpPr>
            <a:spLocks noGrp="1"/>
          </p:cNvSpPr>
          <p:nvPr>
            <p:ph type="body" sz="quarter" idx="14" hasCustomPrompt="1"/>
          </p:nvPr>
        </p:nvSpPr>
        <p:spPr>
          <a:xfrm>
            <a:off x="609601" y="685800"/>
            <a:ext cx="3643314" cy="332399"/>
          </a:xfrm>
        </p:spPr>
        <p:txBody>
          <a:bodyPr>
            <a:spAutoFit/>
          </a:bodyPr>
          <a:lstStyle>
            <a:lvl1pPr>
              <a:defRPr sz="2400">
                <a:solidFill>
                  <a:schemeClr val="tx1"/>
                </a:solidFill>
                <a:latin typeface="+mj-lt"/>
              </a:defRPr>
            </a:lvl1pPr>
          </a:lstStyle>
          <a:p>
            <a:pPr lvl="0"/>
            <a:r>
              <a:rPr lang="en-US"/>
              <a:t>Page title</a:t>
            </a:r>
          </a:p>
        </p:txBody>
      </p:sp>
    </p:spTree>
    <p:extLst>
      <p:ext uri="{BB962C8B-B14F-4D97-AF65-F5344CB8AC3E}">
        <p14:creationId xmlns:p14="http://schemas.microsoft.com/office/powerpoint/2010/main" val="1002370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er light purple gla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5" name="Slide Number">
            <a:extLst>
              <a:ext uri="{FF2B5EF4-FFF2-40B4-BE49-F238E27FC236}">
                <a16:creationId xmlns:a16="http://schemas.microsoft.com/office/drawing/2014/main" id="{EC48291C-6E05-4A37-ADD2-9D0EA6B6D348}"/>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Page Title">
            <a:extLst>
              <a:ext uri="{FF2B5EF4-FFF2-40B4-BE49-F238E27FC236}">
                <a16:creationId xmlns:a16="http://schemas.microsoft.com/office/drawing/2014/main" id="{63D3EA42-6AE5-4DD6-B42E-724636E382A7}"/>
              </a:ext>
            </a:extLst>
          </p:cNvPr>
          <p:cNvSpPr>
            <a:spLocks noGrp="1"/>
          </p:cNvSpPr>
          <p:nvPr>
            <p:ph type="body" sz="quarter" idx="14" hasCustomPrompt="1"/>
          </p:nvPr>
        </p:nvSpPr>
        <p:spPr>
          <a:xfrm>
            <a:off x="609600" y="685800"/>
            <a:ext cx="10972799" cy="443198"/>
          </a:xfrm>
        </p:spPr>
        <p:txBody>
          <a:bodyPr wrap="square">
            <a:spAutoFit/>
          </a:bodyPr>
          <a:lstStyle>
            <a:lvl1pPr>
              <a:defRPr sz="3200">
                <a:solidFill>
                  <a:schemeClr val="tx1"/>
                </a:solidFill>
                <a:latin typeface="+mj-lt"/>
              </a:defRPr>
            </a:lvl1pPr>
          </a:lstStyle>
          <a:p>
            <a:pPr lvl="0"/>
            <a:r>
              <a:rPr lang="en-US"/>
              <a:t>Page title</a:t>
            </a:r>
          </a:p>
        </p:txBody>
      </p:sp>
    </p:spTree>
    <p:extLst>
      <p:ext uri="{BB962C8B-B14F-4D97-AF65-F5344CB8AC3E}">
        <p14:creationId xmlns:p14="http://schemas.microsoft.com/office/powerpoint/2010/main" val="871849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Header light purple glas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Shape, background pattern&#10;&#10;Description automatically generated">
            <a:extLst>
              <a:ext uri="{FF2B5EF4-FFF2-40B4-BE49-F238E27FC236}">
                <a16:creationId xmlns:a16="http://schemas.microsoft.com/office/drawing/2014/main" id="{BDCB6876-3353-4845-212F-FEF74CF179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5" name="Slide Number">
            <a:extLst>
              <a:ext uri="{FF2B5EF4-FFF2-40B4-BE49-F238E27FC236}">
                <a16:creationId xmlns:a16="http://schemas.microsoft.com/office/drawing/2014/main" id="{EC48291C-6E05-4A37-ADD2-9D0EA6B6D348}"/>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Page Title">
            <a:extLst>
              <a:ext uri="{FF2B5EF4-FFF2-40B4-BE49-F238E27FC236}">
                <a16:creationId xmlns:a16="http://schemas.microsoft.com/office/drawing/2014/main" id="{63D3EA42-6AE5-4DD6-B42E-724636E382A7}"/>
              </a:ext>
            </a:extLst>
          </p:cNvPr>
          <p:cNvSpPr>
            <a:spLocks noGrp="1"/>
          </p:cNvSpPr>
          <p:nvPr>
            <p:ph type="body" sz="quarter" idx="14" hasCustomPrompt="1"/>
          </p:nvPr>
        </p:nvSpPr>
        <p:spPr>
          <a:xfrm>
            <a:off x="609600" y="685800"/>
            <a:ext cx="10972799" cy="443198"/>
          </a:xfrm>
        </p:spPr>
        <p:txBody>
          <a:bodyPr wrap="square">
            <a:spAutoFit/>
          </a:bodyPr>
          <a:lstStyle>
            <a:lvl1pPr>
              <a:defRPr sz="3200">
                <a:solidFill>
                  <a:schemeClr val="tx1"/>
                </a:solidFill>
                <a:latin typeface="+mj-lt"/>
              </a:defRPr>
            </a:lvl1pPr>
          </a:lstStyle>
          <a:p>
            <a:pPr lvl="0"/>
            <a:r>
              <a:rPr lang="en-US"/>
              <a:t>Page title</a:t>
            </a:r>
          </a:p>
        </p:txBody>
      </p:sp>
      <p:sp>
        <p:nvSpPr>
          <p:cNvPr id="8" name="Legal">
            <a:extLst>
              <a:ext uri="{FF2B5EF4-FFF2-40B4-BE49-F238E27FC236}">
                <a16:creationId xmlns:a16="http://schemas.microsoft.com/office/drawing/2014/main" id="{EC0C6C21-B1BF-DC7B-12A9-0EA267D28063}"/>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srgbClr val="3B2E58"/>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2636274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 bar purp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32A770-A424-A6C4-A630-E8B466F9682B}"/>
              </a:ext>
            </a:extLst>
          </p:cNvPr>
          <p:cNvPicPr>
            <a:picLocks noChangeAspect="1"/>
          </p:cNvPicPr>
          <p:nvPr userDrawn="1"/>
        </p:nvPicPr>
        <p:blipFill>
          <a:blip r:embed="rId2"/>
          <a:stretch>
            <a:fillRect/>
          </a:stretch>
        </p:blipFill>
        <p:spPr>
          <a:xfrm>
            <a:off x="0" y="0"/>
            <a:ext cx="4853940"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prstClr val="white"/>
                </a:solidFill>
                <a:effectLst/>
                <a:uLnTx/>
                <a:uFillTx/>
                <a:latin typeface="Segoe UI Semibold"/>
                <a:ea typeface="+mn-ea"/>
                <a:cs typeface="+mn-cs"/>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Text Placeholder 4">
            <a:extLst>
              <a:ext uri="{FF2B5EF4-FFF2-40B4-BE49-F238E27FC236}">
                <a16:creationId xmlns:a16="http://schemas.microsoft.com/office/drawing/2014/main" id="{4F55D052-1CDC-4B78-B527-426D222558C1}"/>
              </a:ext>
            </a:extLst>
          </p:cNvPr>
          <p:cNvSpPr>
            <a:spLocks noGrp="1"/>
          </p:cNvSpPr>
          <p:nvPr>
            <p:ph type="body" sz="quarter" idx="16" hasCustomPrompt="1"/>
          </p:nvPr>
        </p:nvSpPr>
        <p:spPr>
          <a:xfrm>
            <a:off x="5461380" y="1600200"/>
            <a:ext cx="5486400" cy="4572000"/>
          </a:xfrm>
        </p:spPr>
        <p:txBody>
          <a:bodyPr>
            <a:normAutofit/>
          </a:bodyPr>
          <a:lstStyle>
            <a:lvl1pPr marL="0" indent="0">
              <a:buFont typeface="Arial" panose="020B0604020202020204" pitchFamily="34" charset="0"/>
              <a:buNone/>
              <a:defRPr sz="1800">
                <a:solidFill>
                  <a:schemeClr val="tx1"/>
                </a:solidFill>
              </a:defRPr>
            </a:lvl1pPr>
            <a:lvl2pPr>
              <a:defRPr sz="2400"/>
            </a:lvl2pPr>
            <a:lvl3pPr>
              <a:defRPr sz="2400"/>
            </a:lvl3pPr>
            <a:lvl4pPr>
              <a:defRPr sz="2400"/>
            </a:lvl4pPr>
            <a:lvl5pPr>
              <a:defRPr sz="2400"/>
            </a:lvl5pPr>
          </a:lstStyle>
          <a:p>
            <a:pPr lvl="0"/>
            <a:r>
              <a:rPr lang="en-US"/>
              <a:t>Text</a:t>
            </a:r>
          </a:p>
        </p:txBody>
      </p:sp>
      <p:sp>
        <p:nvSpPr>
          <p:cNvPr id="7" name="Text Placeholder 4">
            <a:extLst>
              <a:ext uri="{FF2B5EF4-FFF2-40B4-BE49-F238E27FC236}">
                <a16:creationId xmlns:a16="http://schemas.microsoft.com/office/drawing/2014/main" id="{14F80A8F-5840-4F60-AC17-D7DCE951BBFE}"/>
              </a:ext>
            </a:extLst>
          </p:cNvPr>
          <p:cNvSpPr>
            <a:spLocks noGrp="1"/>
          </p:cNvSpPr>
          <p:nvPr>
            <p:ph type="body" sz="quarter" idx="15" hasCustomPrompt="1"/>
          </p:nvPr>
        </p:nvSpPr>
        <p:spPr>
          <a:xfrm>
            <a:off x="609600" y="1600200"/>
            <a:ext cx="3643314" cy="4572000"/>
          </a:xfrm>
        </p:spPr>
        <p:txBody>
          <a:bodyPr>
            <a:normAutofit/>
          </a:bodyPr>
          <a:lstStyle>
            <a:lvl1pPr marL="0" indent="0">
              <a:buFont typeface="Arial" panose="020B0604020202020204" pitchFamily="34" charset="0"/>
              <a:buNone/>
              <a:defRPr sz="1800">
                <a:solidFill>
                  <a:schemeClr val="bg1"/>
                </a:solidFill>
              </a:defRPr>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98295512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mid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5C13DDD5-3C81-408F-90B4-5B38B8297A34}"/>
              </a:ext>
            </a:extLst>
          </p:cNvPr>
          <p:cNvSpPr>
            <a:spLocks noGrp="1"/>
          </p:cNvSpPr>
          <p:nvPr>
            <p:ph type="body" sz="quarter" idx="15" hasCustomPrompt="1"/>
          </p:nvPr>
        </p:nvSpPr>
        <p:spPr>
          <a:xfrm>
            <a:off x="865667" y="1600200"/>
            <a:ext cx="3000375" cy="4354033"/>
          </a:xfrm>
        </p:spPr>
        <p:txBody>
          <a:bodyPr>
            <a:normAutofit/>
          </a:bodyPr>
          <a:lstStyle>
            <a:lvl1pPr marL="0" indent="0">
              <a:buFont typeface="Arial" panose="020B0604020202020204" pitchFamily="34" charset="0"/>
              <a:buNone/>
              <a:defRPr sz="1800"/>
            </a:lvl1pPr>
            <a:lvl2pPr>
              <a:defRPr sz="2400"/>
            </a:lvl2pPr>
            <a:lvl3pPr>
              <a:defRPr sz="2400"/>
            </a:lvl3pPr>
            <a:lvl4pPr>
              <a:defRPr sz="2400"/>
            </a:lvl4pPr>
            <a:lvl5pPr>
              <a:defRPr sz="2400"/>
            </a:lvl5pPr>
          </a:lstStyle>
          <a:p>
            <a:pPr lvl="0"/>
            <a:r>
              <a:rPr lang="en-US"/>
              <a:t>Text</a:t>
            </a:r>
          </a:p>
        </p:txBody>
      </p:sp>
      <p:sp>
        <p:nvSpPr>
          <p:cNvPr id="3" name="Text Placeholder 4">
            <a:extLst>
              <a:ext uri="{FF2B5EF4-FFF2-40B4-BE49-F238E27FC236}">
                <a16:creationId xmlns:a16="http://schemas.microsoft.com/office/drawing/2014/main" id="{94E54AA8-6163-4233-9E1C-90E0CACC095F}"/>
              </a:ext>
            </a:extLst>
          </p:cNvPr>
          <p:cNvSpPr>
            <a:spLocks noGrp="1"/>
          </p:cNvSpPr>
          <p:nvPr>
            <p:ph type="body" sz="quarter" idx="16" hasCustomPrompt="1"/>
          </p:nvPr>
        </p:nvSpPr>
        <p:spPr>
          <a:xfrm>
            <a:off x="865667" y="861238"/>
            <a:ext cx="3000375" cy="372140"/>
          </a:xfrm>
        </p:spPr>
        <p:txBody>
          <a:bodyPr>
            <a:normAutofit/>
          </a:bodyPr>
          <a:lstStyle>
            <a:lvl1pPr marL="0" indent="0">
              <a:buFont typeface="Arial" panose="020B0604020202020204" pitchFamily="34" charset="0"/>
              <a:buNone/>
              <a:defRPr sz="2400">
                <a:latin typeface="+mj-lt"/>
              </a:defRPr>
            </a:lvl1pPr>
            <a:lvl2pPr>
              <a:defRPr sz="2400"/>
            </a:lvl2pPr>
            <a:lvl3pPr>
              <a:defRPr sz="2400"/>
            </a:lvl3pPr>
            <a:lvl4pPr>
              <a:defRPr sz="2400"/>
            </a:lvl4pPr>
            <a:lvl5pPr>
              <a:defRPr sz="2400"/>
            </a:lvl5pPr>
          </a:lstStyle>
          <a:p>
            <a:pPr lvl="0"/>
            <a:r>
              <a:rPr lang="en-US"/>
              <a:t>Header</a:t>
            </a:r>
          </a:p>
        </p:txBody>
      </p:sp>
      <p:sp>
        <p:nvSpPr>
          <p:cNvPr id="4" name="Text Placeholder 4">
            <a:extLst>
              <a:ext uri="{FF2B5EF4-FFF2-40B4-BE49-F238E27FC236}">
                <a16:creationId xmlns:a16="http://schemas.microsoft.com/office/drawing/2014/main" id="{5191A63C-F5F5-4473-9F7F-74C402CEF168}"/>
              </a:ext>
            </a:extLst>
          </p:cNvPr>
          <p:cNvSpPr>
            <a:spLocks noGrp="1"/>
          </p:cNvSpPr>
          <p:nvPr>
            <p:ph type="body" sz="quarter" idx="17" hasCustomPrompt="1"/>
          </p:nvPr>
        </p:nvSpPr>
        <p:spPr>
          <a:xfrm>
            <a:off x="4595812" y="1600200"/>
            <a:ext cx="6781025" cy="4354033"/>
          </a:xfrm>
        </p:spPr>
        <p:txBody>
          <a:bodyPr>
            <a:normAutofit/>
          </a:bodyPr>
          <a:lstStyle>
            <a:lvl1pPr marL="0" indent="0">
              <a:buFont typeface="Arial" panose="020B0604020202020204" pitchFamily="34" charset="0"/>
              <a:buNone/>
              <a:defRPr sz="1800"/>
            </a:lvl1pPr>
            <a:lvl2pPr>
              <a:defRPr sz="2400"/>
            </a:lvl2pPr>
            <a:lvl3pPr>
              <a:defRPr sz="2400"/>
            </a:lvl3pPr>
            <a:lvl4pPr>
              <a:defRPr sz="2400"/>
            </a:lvl4pPr>
            <a:lvl5pPr>
              <a:defRPr sz="2400"/>
            </a:lvl5pPr>
          </a:lstStyle>
          <a:p>
            <a:pPr lvl="0"/>
            <a:r>
              <a:rPr lang="en-US"/>
              <a:t>Text</a:t>
            </a:r>
          </a:p>
        </p:txBody>
      </p:sp>
      <p:sp>
        <p:nvSpPr>
          <p:cNvPr id="5" name="Text Placeholder 4">
            <a:extLst>
              <a:ext uri="{FF2B5EF4-FFF2-40B4-BE49-F238E27FC236}">
                <a16:creationId xmlns:a16="http://schemas.microsoft.com/office/drawing/2014/main" id="{A43A5447-3A61-4568-9990-3D26446C6449}"/>
              </a:ext>
            </a:extLst>
          </p:cNvPr>
          <p:cNvSpPr>
            <a:spLocks noGrp="1"/>
          </p:cNvSpPr>
          <p:nvPr>
            <p:ph type="body" sz="quarter" idx="18" hasCustomPrompt="1"/>
          </p:nvPr>
        </p:nvSpPr>
        <p:spPr>
          <a:xfrm>
            <a:off x="4595812" y="861238"/>
            <a:ext cx="6781025" cy="372140"/>
          </a:xfrm>
        </p:spPr>
        <p:txBody>
          <a:bodyPr>
            <a:normAutofit/>
          </a:bodyPr>
          <a:lstStyle>
            <a:lvl1pPr marL="0" indent="0">
              <a:buFont typeface="Arial" panose="020B0604020202020204" pitchFamily="34" charset="0"/>
              <a:buNone/>
              <a:defRPr sz="2400">
                <a:latin typeface="+mj-lt"/>
              </a:defRPr>
            </a:lvl1pPr>
            <a:lvl2pPr>
              <a:defRPr sz="2400"/>
            </a:lvl2pPr>
            <a:lvl3pPr>
              <a:defRPr sz="2400"/>
            </a:lvl3pPr>
            <a:lvl4pPr>
              <a:defRPr sz="2400"/>
            </a:lvl4pPr>
            <a:lvl5pPr>
              <a:defRPr sz="2400"/>
            </a:lvl5pPr>
          </a:lstStyle>
          <a:p>
            <a:pPr lvl="0"/>
            <a:r>
              <a:rPr lang="en-US"/>
              <a:t>Header</a:t>
            </a:r>
          </a:p>
        </p:txBody>
      </p:sp>
    </p:spTree>
    <p:extLst>
      <p:ext uri="{BB962C8B-B14F-4D97-AF65-F5344CB8AC3E}">
        <p14:creationId xmlns:p14="http://schemas.microsoft.com/office/powerpoint/2010/main" val="3122609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183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age title">
    <p:spTree>
      <p:nvGrpSpPr>
        <p:cNvPr id="1" name=""/>
        <p:cNvGrpSpPr/>
        <p:nvPr/>
      </p:nvGrpSpPr>
      <p:grpSpPr>
        <a:xfrm>
          <a:off x="0" y="0"/>
          <a:ext cx="0" cy="0"/>
          <a:chOff x="0" y="0"/>
          <a:chExt cx="0" cy="0"/>
        </a:xfrm>
      </p:grpSpPr>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5" name="Slide Number">
            <a:extLst>
              <a:ext uri="{FF2B5EF4-FFF2-40B4-BE49-F238E27FC236}">
                <a16:creationId xmlns:a16="http://schemas.microsoft.com/office/drawing/2014/main" id="{EC48291C-6E05-4A37-ADD2-9D0EA6B6D348}"/>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Tree>
    <p:extLst>
      <p:ext uri="{BB962C8B-B14F-4D97-AF65-F5344CB8AC3E}">
        <p14:creationId xmlns:p14="http://schemas.microsoft.com/office/powerpoint/2010/main" val="4235632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age title short text">
    <p:spTree>
      <p:nvGrpSpPr>
        <p:cNvPr id="1" name=""/>
        <p:cNvGrpSpPr/>
        <p:nvPr/>
      </p:nvGrpSpPr>
      <p:grpSpPr>
        <a:xfrm>
          <a:off x="0" y="0"/>
          <a:ext cx="0" cy="0"/>
          <a:chOff x="0" y="0"/>
          <a:chExt cx="0" cy="0"/>
        </a:xfrm>
      </p:grpSpPr>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1154114"/>
          </a:xfrm>
        </p:spPr>
        <p:txBody>
          <a:bodyPr>
            <a:noAutofit/>
          </a:bodyPr>
          <a:lstStyle>
            <a:lvl1pPr>
              <a:lnSpc>
                <a:spcPts val="1200"/>
              </a:lnSpc>
              <a:spcBef>
                <a:spcPts val="600"/>
              </a:spcBef>
              <a:defRPr sz="800">
                <a:latin typeface="+mn-lt"/>
              </a:defRPr>
            </a:lvl1pPr>
          </a:lstStyle>
          <a:p>
            <a:pPr lvl="0"/>
            <a:r>
              <a:rPr lang="en-US"/>
              <a:t>Text</a:t>
            </a:r>
            <a:br>
              <a:rPr lang="en-US"/>
            </a:br>
            <a:endParaRPr lang="en-US"/>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Section Title">
            <a:extLst>
              <a:ext uri="{FF2B5EF4-FFF2-40B4-BE49-F238E27FC236}">
                <a16:creationId xmlns:a16="http://schemas.microsoft.com/office/drawing/2014/main" id="{D5738B7F-FC55-4961-831A-65484926E398}"/>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Tree>
    <p:extLst>
      <p:ext uri="{BB962C8B-B14F-4D97-AF65-F5344CB8AC3E}">
        <p14:creationId xmlns:p14="http://schemas.microsoft.com/office/powerpoint/2010/main" val="37840876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Tree>
    <p:extLst>
      <p:ext uri="{BB962C8B-B14F-4D97-AF65-F5344CB8AC3E}">
        <p14:creationId xmlns:p14="http://schemas.microsoft.com/office/powerpoint/2010/main" val="2195699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gray">
    <p:bg>
      <p:bgPr>
        <a:solidFill>
          <a:schemeClr val="bg2"/>
        </a:solidFill>
        <a:effectLst/>
      </p:bgPr>
    </p:bg>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05429803-59A9-4A39-A928-D91BBF5DD605}"/>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5" name="Page Title">
            <a:extLst>
              <a:ext uri="{FF2B5EF4-FFF2-40B4-BE49-F238E27FC236}">
                <a16:creationId xmlns:a16="http://schemas.microsoft.com/office/drawing/2014/main" id="{EAB78A6F-F641-4040-AC21-752AC4A193D2}"/>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6" name="Slide Number">
            <a:extLst>
              <a:ext uri="{FF2B5EF4-FFF2-40B4-BE49-F238E27FC236}">
                <a16:creationId xmlns:a16="http://schemas.microsoft.com/office/drawing/2014/main" id="{00A90A9E-F830-46C5-90D9-AB3FE4981A0E}"/>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Text Placeholder 4">
            <a:extLst>
              <a:ext uri="{FF2B5EF4-FFF2-40B4-BE49-F238E27FC236}">
                <a16:creationId xmlns:a16="http://schemas.microsoft.com/office/drawing/2014/main" id="{02717628-82E7-4C6C-838D-5B721C99713A}"/>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1242315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light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599" y="2105167"/>
            <a:ext cx="3636491" cy="236609"/>
          </a:xfrm>
        </p:spPr>
        <p:txBody>
          <a:bodyPr>
            <a:noAutofit/>
          </a:bodyPr>
          <a:lstStyle>
            <a:lvl1pPr>
              <a:defRPr sz="2400" spc="0">
                <a:solidFill>
                  <a:schemeClr val="tx1"/>
                </a:solidFill>
                <a:latin typeface="+mj-lt"/>
              </a:defRPr>
            </a:lvl1pPr>
          </a:lstStyle>
          <a:p>
            <a:pPr lvl="0"/>
            <a:r>
              <a:rPr lang="en-US"/>
              <a:t>Subhead</a:t>
            </a:r>
          </a:p>
        </p:txBody>
      </p:sp>
      <p:sp>
        <p:nvSpPr>
          <p:cNvPr id="16" name="Presentation Name">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5572883"/>
            <a:ext cx="3643314" cy="236609"/>
          </a:xfrm>
        </p:spPr>
        <p:txBody>
          <a:bodyPr>
            <a:normAutofit/>
          </a:bodyPr>
          <a:lstStyle>
            <a:lvl1pPr>
              <a:lnSpc>
                <a:spcPct val="100000"/>
              </a:lnSpc>
              <a:defRPr sz="1200" spc="0">
                <a:latin typeface="+mj-lt"/>
              </a:defRPr>
            </a:lvl1pPr>
          </a:lstStyle>
          <a:p>
            <a:pPr lvl="0"/>
            <a:r>
              <a:rPr lang="en-US"/>
              <a:t>Presenter name</a:t>
            </a:r>
          </a:p>
        </p:txBody>
      </p:sp>
      <p:sp>
        <p:nvSpPr>
          <p:cNvPr id="8" name="Presentation Title">
            <a:extLst>
              <a:ext uri="{FF2B5EF4-FFF2-40B4-BE49-F238E27FC236}">
                <a16:creationId xmlns:a16="http://schemas.microsoft.com/office/drawing/2014/main" id="{C62549ED-844C-4227-A6CB-D6F53018AF1F}"/>
              </a:ext>
            </a:extLst>
          </p:cNvPr>
          <p:cNvSpPr>
            <a:spLocks noGrp="1"/>
          </p:cNvSpPr>
          <p:nvPr>
            <p:ph type="body" sz="quarter" idx="17" hasCustomPrompt="1"/>
          </p:nvPr>
        </p:nvSpPr>
        <p:spPr>
          <a:xfrm>
            <a:off x="602776" y="2646480"/>
            <a:ext cx="5493224" cy="2717090"/>
          </a:xfrm>
        </p:spPr>
        <p:txBody>
          <a:bodyPr>
            <a:noAutofit/>
          </a:bodyPr>
          <a:lstStyle>
            <a:lvl1pPr>
              <a:lnSpc>
                <a:spcPts val="6800"/>
              </a:lnSpc>
              <a:spcBef>
                <a:spcPts val="0"/>
              </a:spcBef>
              <a:defRPr sz="7200" spc="-150">
                <a:solidFill>
                  <a:schemeClr val="tx1"/>
                </a:solidFill>
                <a:latin typeface="+mj-lt"/>
              </a:defRPr>
            </a:lvl1pPr>
          </a:lstStyle>
          <a:p>
            <a:pPr lvl="0"/>
            <a:r>
              <a:rPr lang="en-US"/>
              <a:t>Presentation title</a:t>
            </a:r>
          </a:p>
        </p:txBody>
      </p:sp>
      <p:sp>
        <p:nvSpPr>
          <p:cNvPr id="4" name="Date">
            <a:extLst>
              <a:ext uri="{FF2B5EF4-FFF2-40B4-BE49-F238E27FC236}">
                <a16:creationId xmlns:a16="http://schemas.microsoft.com/office/drawing/2014/main" id="{8FFA6E25-8945-44B5-97A5-878F14190FAF}"/>
              </a:ext>
            </a:extLst>
          </p:cNvPr>
          <p:cNvSpPr>
            <a:spLocks noGrp="1"/>
          </p:cNvSpPr>
          <p:nvPr>
            <p:ph type="body" sz="quarter" idx="16" hasCustomPrompt="1"/>
          </p:nvPr>
        </p:nvSpPr>
        <p:spPr>
          <a:xfrm>
            <a:off x="609600" y="5833920"/>
            <a:ext cx="2466975" cy="290512"/>
          </a:xfrm>
        </p:spPr>
        <p:txBody>
          <a:bodyPr>
            <a:normAutofit/>
          </a:bodyPr>
          <a:lstStyle>
            <a:lvl1pPr>
              <a:defRPr sz="1100"/>
            </a:lvl1pPr>
          </a:lstStyle>
          <a:p>
            <a:pPr lvl="0"/>
            <a:r>
              <a:rPr lang="en-US"/>
              <a:t>March 14, 2022</a:t>
            </a:r>
          </a:p>
        </p:txBody>
      </p:sp>
      <p:pic>
        <p:nvPicPr>
          <p:cNvPr id="6" name="Microsoft Logo">
            <a:extLst>
              <a:ext uri="{FF2B5EF4-FFF2-40B4-BE49-F238E27FC236}">
                <a16:creationId xmlns:a16="http://schemas.microsoft.com/office/drawing/2014/main" id="{C044F994-B5B7-43AE-8A10-FF56B223A9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 y="560104"/>
            <a:ext cx="1628633" cy="346928"/>
          </a:xfrm>
          <a:prstGeom prst="rect">
            <a:avLst/>
          </a:prstGeom>
        </p:spPr>
      </p:pic>
    </p:spTree>
    <p:extLst>
      <p:ext uri="{BB962C8B-B14F-4D97-AF65-F5344CB8AC3E}">
        <p14:creationId xmlns:p14="http://schemas.microsoft.com/office/powerpoint/2010/main" val="918362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ght gray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ection Title">
            <a:extLst>
              <a:ext uri="{FF2B5EF4-FFF2-40B4-BE49-F238E27FC236}">
                <a16:creationId xmlns:a16="http://schemas.microsoft.com/office/drawing/2014/main" id="{D7BAB540-92FA-4C94-AE02-6A7E385E13BF}"/>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3" name="Page Title">
            <a:extLst>
              <a:ext uri="{FF2B5EF4-FFF2-40B4-BE49-F238E27FC236}">
                <a16:creationId xmlns:a16="http://schemas.microsoft.com/office/drawing/2014/main" id="{3EC67A4B-3FA2-40B2-A172-BDC108590EBA}"/>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4" name="Slide Number">
            <a:extLst>
              <a:ext uri="{FF2B5EF4-FFF2-40B4-BE49-F238E27FC236}">
                <a16:creationId xmlns:a16="http://schemas.microsoft.com/office/drawing/2014/main" id="{D7A36E9F-605B-4AE0-B7D9-31CBD8C23FB3}"/>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5" name="Text Placeholder 4">
            <a:extLst>
              <a:ext uri="{FF2B5EF4-FFF2-40B4-BE49-F238E27FC236}">
                <a16:creationId xmlns:a16="http://schemas.microsoft.com/office/drawing/2014/main" id="{9D9528DF-8E3E-4EDF-A7BA-F65FF78C476F}"/>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2995329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ection Title">
            <a:extLst>
              <a:ext uri="{FF2B5EF4-FFF2-40B4-BE49-F238E27FC236}">
                <a16:creationId xmlns:a16="http://schemas.microsoft.com/office/drawing/2014/main" id="{2E72D6B5-FC6F-4582-B63C-CC2F2BADEE58}"/>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7" name="Page Title">
            <a:extLst>
              <a:ext uri="{FF2B5EF4-FFF2-40B4-BE49-F238E27FC236}">
                <a16:creationId xmlns:a16="http://schemas.microsoft.com/office/drawing/2014/main" id="{7A4AFA3B-4FB8-4996-A584-ADE504160ED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5" name="Text Placeholder 4">
            <a:extLst>
              <a:ext uri="{FF2B5EF4-FFF2-40B4-BE49-F238E27FC236}">
                <a16:creationId xmlns:a16="http://schemas.microsoft.com/office/drawing/2014/main" id="{9F201779-C042-47F2-913D-27A25016C9B2}"/>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412862726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Light gray gradien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9776F0-A65A-47BC-D881-9F60459C004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69AC1D1F-6B83-62E7-0F31-F6E8383E0050}"/>
              </a:ext>
            </a:extLst>
          </p:cNvPr>
          <p:cNvPicPr>
            <a:picLocks noChangeAspect="1"/>
          </p:cNvPicPr>
          <p:nvPr userDrawn="1"/>
        </p:nvPicPr>
        <p:blipFill>
          <a:blip r:embed="rId3" cstate="screen">
            <a:alphaModFix/>
            <a:extLst>
              <a:ext uri="{BEBA8EAE-BF5A-486C-A8C5-ECC9F3942E4B}">
                <a14:imgProps xmlns:a14="http://schemas.microsoft.com/office/drawing/2010/main">
                  <a14:imgLayer r:embed="rId4">
                    <a14:imgEffect>
                      <a14:artisticBlur/>
                    </a14:imgEffect>
                    <a14:imgEffect>
                      <a14:colorTemperature colorTemp="5900"/>
                    </a14:imgEffect>
                  </a14:imgLayer>
                </a14:imgProps>
              </a:ext>
              <a:ext uri="{28A0092B-C50C-407E-A947-70E740481C1C}">
                <a14:useLocalDpi xmlns:a14="http://schemas.microsoft.com/office/drawing/2010/main"/>
              </a:ext>
            </a:extLst>
          </a:blip>
          <a:srcRect l="5000" t="10000" r="5000" b="10000"/>
          <a:stretch>
            <a:fillRect/>
          </a:stretch>
        </p:blipFill>
        <p:spPr>
          <a:xfrm>
            <a:off x="609600" y="685800"/>
            <a:ext cx="10972800" cy="5486400"/>
          </a:xfrm>
          <a:custGeom>
            <a:avLst/>
            <a:gdLst>
              <a:gd name="connsiteX0" fmla="*/ 145225 w 10972800"/>
              <a:gd name="connsiteY0" fmla="*/ 0 h 5486400"/>
              <a:gd name="connsiteX1" fmla="*/ 10827575 w 10972800"/>
              <a:gd name="connsiteY1" fmla="*/ 0 h 5486400"/>
              <a:gd name="connsiteX2" fmla="*/ 10972800 w 10972800"/>
              <a:gd name="connsiteY2" fmla="*/ 145225 h 5486400"/>
              <a:gd name="connsiteX3" fmla="*/ 10972800 w 10972800"/>
              <a:gd name="connsiteY3" fmla="*/ 5341175 h 5486400"/>
              <a:gd name="connsiteX4" fmla="*/ 10827575 w 10972800"/>
              <a:gd name="connsiteY4" fmla="*/ 5486400 h 5486400"/>
              <a:gd name="connsiteX5" fmla="*/ 145225 w 10972800"/>
              <a:gd name="connsiteY5" fmla="*/ 5486400 h 5486400"/>
              <a:gd name="connsiteX6" fmla="*/ 0 w 10972800"/>
              <a:gd name="connsiteY6" fmla="*/ 5341175 h 5486400"/>
              <a:gd name="connsiteX7" fmla="*/ 0 w 10972800"/>
              <a:gd name="connsiteY7" fmla="*/ 145225 h 5486400"/>
              <a:gd name="connsiteX8" fmla="*/ 145225 w 10972800"/>
              <a:gd name="connsiteY8"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72800" h="5486400">
                <a:moveTo>
                  <a:pt x="145225" y="0"/>
                </a:moveTo>
                <a:lnTo>
                  <a:pt x="10827575" y="0"/>
                </a:lnTo>
                <a:cubicBezTo>
                  <a:pt x="10907781" y="0"/>
                  <a:pt x="10972800" y="65019"/>
                  <a:pt x="10972800" y="145225"/>
                </a:cubicBezTo>
                <a:lnTo>
                  <a:pt x="10972800" y="5341175"/>
                </a:lnTo>
                <a:cubicBezTo>
                  <a:pt x="10972800" y="5421381"/>
                  <a:pt x="10907781" y="5486400"/>
                  <a:pt x="10827575" y="5486400"/>
                </a:cubicBezTo>
                <a:lnTo>
                  <a:pt x="145225" y="5486400"/>
                </a:lnTo>
                <a:cubicBezTo>
                  <a:pt x="65019" y="5486400"/>
                  <a:pt x="0" y="5421381"/>
                  <a:pt x="0" y="5341175"/>
                </a:cubicBezTo>
                <a:lnTo>
                  <a:pt x="0" y="145225"/>
                </a:lnTo>
                <a:cubicBezTo>
                  <a:pt x="0" y="65019"/>
                  <a:pt x="65019" y="0"/>
                  <a:pt x="145225" y="0"/>
                </a:cubicBezTo>
                <a:close/>
              </a:path>
            </a:pathLst>
          </a:custGeom>
          <a:noFill/>
          <a:ln>
            <a:noFill/>
          </a:ln>
          <a:effectLst>
            <a:outerShdw blurRad="127000" sx="102000" sy="102000" algn="ctr" rotWithShape="0">
              <a:prstClr val="black">
                <a:alpha val="20000"/>
              </a:prstClr>
            </a:outerShdw>
          </a:effectLst>
        </p:spPr>
      </p:pic>
      <p:sp>
        <p:nvSpPr>
          <p:cNvPr id="3" name="Page Title">
            <a:extLst>
              <a:ext uri="{FF2B5EF4-FFF2-40B4-BE49-F238E27FC236}">
                <a16:creationId xmlns:a16="http://schemas.microsoft.com/office/drawing/2014/main" id="{3EC67A4B-3FA2-40B2-A172-BDC108590EBA}"/>
              </a:ext>
            </a:extLst>
          </p:cNvPr>
          <p:cNvSpPr>
            <a:spLocks noGrp="1"/>
          </p:cNvSpPr>
          <p:nvPr>
            <p:ph type="body" sz="quarter" idx="14" hasCustomPrompt="1"/>
          </p:nvPr>
        </p:nvSpPr>
        <p:spPr>
          <a:xfrm>
            <a:off x="3352800" y="3152001"/>
            <a:ext cx="5486400" cy="553998"/>
          </a:xfrm>
        </p:spPr>
        <p:txBody>
          <a:bodyPr>
            <a:noAutofit/>
          </a:bodyPr>
          <a:lstStyle>
            <a:lvl1pPr algn="ctr">
              <a:defRPr sz="4000">
                <a:solidFill>
                  <a:schemeClr val="bg1"/>
                </a:solidFill>
                <a:latin typeface="+mj-lt"/>
              </a:defRPr>
            </a:lvl1pPr>
          </a:lstStyle>
          <a:p>
            <a:pPr lvl="0"/>
            <a:r>
              <a:rPr lang="en-US"/>
              <a:t>Section Title</a:t>
            </a:r>
          </a:p>
        </p:txBody>
      </p:sp>
      <p:sp>
        <p:nvSpPr>
          <p:cNvPr id="4" name="Slide Number">
            <a:extLst>
              <a:ext uri="{FF2B5EF4-FFF2-40B4-BE49-F238E27FC236}">
                <a16:creationId xmlns:a16="http://schemas.microsoft.com/office/drawing/2014/main" id="{D7A36E9F-605B-4AE0-B7D9-31CBD8C23FB3}"/>
              </a:ext>
            </a:extLst>
          </p:cNvPr>
          <p:cNvSpPr>
            <a:spLocks noGrp="1"/>
          </p:cNvSpPr>
          <p:nvPr>
            <p:ph type="sldNum" sz="quarter" idx="12"/>
          </p:nvPr>
        </p:nvSpPr>
        <p:spPr>
          <a:xfrm>
            <a:off x="11149781" y="342900"/>
            <a:ext cx="432619" cy="23660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6" name="Legal">
            <a:extLst>
              <a:ext uri="{FF2B5EF4-FFF2-40B4-BE49-F238E27FC236}">
                <a16:creationId xmlns:a16="http://schemas.microsoft.com/office/drawing/2014/main" id="{1C73D9B7-4A9D-A8D6-2475-7B8B7EA613E2}"/>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schemeClr val="bg1"/>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19956556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light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hank you">
            <a:extLst>
              <a:ext uri="{FF2B5EF4-FFF2-40B4-BE49-F238E27FC236}">
                <a16:creationId xmlns:a16="http://schemas.microsoft.com/office/drawing/2014/main" id="{BF1FDF97-809C-4ECB-9568-5BE5009A5935}"/>
              </a:ext>
            </a:extLst>
          </p:cNvPr>
          <p:cNvSpPr txBox="1"/>
          <p:nvPr userDrawn="1"/>
        </p:nvSpPr>
        <p:spPr>
          <a:xfrm>
            <a:off x="609600" y="4397992"/>
            <a:ext cx="6705601"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3B2E58"/>
                </a:solidFill>
                <a:effectLst/>
                <a:uLnTx/>
                <a:uFillTx/>
                <a:latin typeface="Segoe UI Semibold"/>
                <a:ea typeface="+mn-ea"/>
                <a:cs typeface="+mn-cs"/>
              </a:rPr>
              <a:t>Thank you</a:t>
            </a:r>
          </a:p>
        </p:txBody>
      </p:sp>
      <p:pic>
        <p:nvPicPr>
          <p:cNvPr id="9" name="Microsoft Logo">
            <a:extLst>
              <a:ext uri="{FF2B5EF4-FFF2-40B4-BE49-F238E27FC236}">
                <a16:creationId xmlns:a16="http://schemas.microsoft.com/office/drawing/2014/main" id="{B4F8FCC2-CC46-4AF6-BA44-FBE8C5F0DEA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 y="560104"/>
            <a:ext cx="1628633" cy="346928"/>
          </a:xfrm>
          <a:prstGeom prst="rect">
            <a:avLst/>
          </a:prstGeom>
        </p:spPr>
      </p:pic>
    </p:spTree>
    <p:extLst>
      <p:ext uri="{BB962C8B-B14F-4D97-AF65-F5344CB8AC3E}">
        <p14:creationId xmlns:p14="http://schemas.microsoft.com/office/powerpoint/2010/main" val="4084099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mid gray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599" y="2105167"/>
            <a:ext cx="3636491" cy="236609"/>
          </a:xfrm>
        </p:spPr>
        <p:txBody>
          <a:bodyPr>
            <a:noAutofit/>
          </a:bodyPr>
          <a:lstStyle>
            <a:lvl1pPr>
              <a:defRPr sz="2400" spc="0">
                <a:solidFill>
                  <a:schemeClr val="tx1"/>
                </a:solidFill>
                <a:latin typeface="+mj-lt"/>
              </a:defRPr>
            </a:lvl1pPr>
          </a:lstStyle>
          <a:p>
            <a:pPr lvl="0"/>
            <a:r>
              <a:rPr lang="en-US"/>
              <a:t>Subhead</a:t>
            </a:r>
          </a:p>
        </p:txBody>
      </p:sp>
      <p:sp>
        <p:nvSpPr>
          <p:cNvPr id="16" name="Presentation Name">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5572883"/>
            <a:ext cx="3643314" cy="236609"/>
          </a:xfrm>
        </p:spPr>
        <p:txBody>
          <a:bodyPr>
            <a:normAutofit/>
          </a:bodyPr>
          <a:lstStyle>
            <a:lvl1pPr>
              <a:lnSpc>
                <a:spcPct val="100000"/>
              </a:lnSpc>
              <a:defRPr sz="1200" spc="0">
                <a:latin typeface="+mj-lt"/>
              </a:defRPr>
            </a:lvl1pPr>
          </a:lstStyle>
          <a:p>
            <a:pPr lvl="0"/>
            <a:r>
              <a:rPr lang="en-US"/>
              <a:t>Presenter name</a:t>
            </a:r>
          </a:p>
        </p:txBody>
      </p:sp>
      <p:sp>
        <p:nvSpPr>
          <p:cNvPr id="8" name="Presentation Title">
            <a:extLst>
              <a:ext uri="{FF2B5EF4-FFF2-40B4-BE49-F238E27FC236}">
                <a16:creationId xmlns:a16="http://schemas.microsoft.com/office/drawing/2014/main" id="{C62549ED-844C-4227-A6CB-D6F53018AF1F}"/>
              </a:ext>
            </a:extLst>
          </p:cNvPr>
          <p:cNvSpPr>
            <a:spLocks noGrp="1"/>
          </p:cNvSpPr>
          <p:nvPr>
            <p:ph type="body" sz="quarter" idx="17" hasCustomPrompt="1"/>
          </p:nvPr>
        </p:nvSpPr>
        <p:spPr>
          <a:xfrm>
            <a:off x="602776" y="2646480"/>
            <a:ext cx="5493224" cy="2717090"/>
          </a:xfrm>
        </p:spPr>
        <p:txBody>
          <a:bodyPr>
            <a:noAutofit/>
          </a:bodyPr>
          <a:lstStyle>
            <a:lvl1pPr>
              <a:lnSpc>
                <a:spcPts val="6800"/>
              </a:lnSpc>
              <a:spcBef>
                <a:spcPts val="0"/>
              </a:spcBef>
              <a:defRPr sz="7200" spc="-150">
                <a:solidFill>
                  <a:schemeClr val="tx1"/>
                </a:solidFill>
                <a:latin typeface="+mj-lt"/>
              </a:defRPr>
            </a:lvl1pPr>
          </a:lstStyle>
          <a:p>
            <a:pPr lvl="0"/>
            <a:r>
              <a:rPr lang="en-US"/>
              <a:t>Presentation title</a:t>
            </a:r>
          </a:p>
        </p:txBody>
      </p:sp>
      <p:sp>
        <p:nvSpPr>
          <p:cNvPr id="4" name="Date">
            <a:extLst>
              <a:ext uri="{FF2B5EF4-FFF2-40B4-BE49-F238E27FC236}">
                <a16:creationId xmlns:a16="http://schemas.microsoft.com/office/drawing/2014/main" id="{8FFA6E25-8945-44B5-97A5-878F14190FAF}"/>
              </a:ext>
            </a:extLst>
          </p:cNvPr>
          <p:cNvSpPr>
            <a:spLocks noGrp="1"/>
          </p:cNvSpPr>
          <p:nvPr>
            <p:ph type="body" sz="quarter" idx="16" hasCustomPrompt="1"/>
          </p:nvPr>
        </p:nvSpPr>
        <p:spPr>
          <a:xfrm>
            <a:off x="609600" y="5833920"/>
            <a:ext cx="2466975" cy="290512"/>
          </a:xfrm>
        </p:spPr>
        <p:txBody>
          <a:bodyPr>
            <a:normAutofit/>
          </a:bodyPr>
          <a:lstStyle>
            <a:lvl1pPr>
              <a:defRPr sz="1100"/>
            </a:lvl1pPr>
          </a:lstStyle>
          <a:p>
            <a:pPr lvl="0"/>
            <a:r>
              <a:rPr lang="en-US"/>
              <a:t>March 14, 2022</a:t>
            </a:r>
          </a:p>
        </p:txBody>
      </p:sp>
      <p:pic>
        <p:nvPicPr>
          <p:cNvPr id="9" name="Microsoft Logo">
            <a:extLst>
              <a:ext uri="{FF2B5EF4-FFF2-40B4-BE49-F238E27FC236}">
                <a16:creationId xmlns:a16="http://schemas.microsoft.com/office/drawing/2014/main" id="{30E2A88A-1AF2-4215-AA65-5C38C2D8835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0601" y="560317"/>
            <a:ext cx="1627632" cy="346715"/>
          </a:xfrm>
          <a:prstGeom prst="rect">
            <a:avLst/>
          </a:prstGeom>
        </p:spPr>
      </p:pic>
      <p:pic>
        <p:nvPicPr>
          <p:cNvPr id="3" name="Picture 2" descr="Background pattern&#10;&#10;Description automatically generated">
            <a:extLst>
              <a:ext uri="{FF2B5EF4-FFF2-40B4-BE49-F238E27FC236}">
                <a16:creationId xmlns:a16="http://schemas.microsoft.com/office/drawing/2014/main" id="{1D7DCC3C-519D-4980-9396-C6E6E9F8CEB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07429" y="685801"/>
            <a:ext cx="3273969" cy="5257800"/>
          </a:xfrm>
          <a:prstGeom prst="rect">
            <a:avLst/>
          </a:prstGeom>
        </p:spPr>
      </p:pic>
      <p:pic>
        <p:nvPicPr>
          <p:cNvPr id="6" name="Picture 5" descr="A picture containing person, outdoor&#10;&#10;Description automatically generated">
            <a:extLst>
              <a:ext uri="{FF2B5EF4-FFF2-40B4-BE49-F238E27FC236}">
                <a16:creationId xmlns:a16="http://schemas.microsoft.com/office/drawing/2014/main" id="{D4553CA2-401B-4D42-8A38-46844AEFF54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23708" y="1164913"/>
            <a:ext cx="3070206" cy="4299576"/>
          </a:xfrm>
          <a:prstGeom prst="rect">
            <a:avLst/>
          </a:prstGeom>
          <a:effectLst>
            <a:outerShdw blurRad="152400" dir="2700000" sx="104000" sy="104000" algn="tl" rotWithShape="0">
              <a:prstClr val="black">
                <a:alpha val="18000"/>
              </a:prstClr>
            </a:outerShdw>
          </a:effectLst>
        </p:spPr>
      </p:pic>
    </p:spTree>
    <p:extLst>
      <p:ext uri="{BB962C8B-B14F-4D97-AF65-F5344CB8AC3E}">
        <p14:creationId xmlns:p14="http://schemas.microsoft.com/office/powerpoint/2010/main" val="523494391"/>
      </p:ext>
    </p:extLst>
  </p:cSld>
  <p:clrMapOvr>
    <a:masterClrMapping/>
  </p:clrMapOvr>
  <p:extLst>
    <p:ext uri="{DCECCB84-F9BA-43D5-87BE-67443E8EF086}">
      <p15:sldGuideLst xmlns:p15="http://schemas.microsoft.com/office/powerpoint/2012/main">
        <p15:guide id="1" orient="horz" pos="37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mid gray with circl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599" y="2105167"/>
            <a:ext cx="3636491" cy="236609"/>
          </a:xfrm>
        </p:spPr>
        <p:txBody>
          <a:bodyPr>
            <a:noAutofit/>
          </a:bodyPr>
          <a:lstStyle>
            <a:lvl1pPr>
              <a:defRPr sz="2400" spc="0">
                <a:solidFill>
                  <a:schemeClr val="tx1"/>
                </a:solidFill>
                <a:latin typeface="+mj-lt"/>
              </a:defRPr>
            </a:lvl1pPr>
          </a:lstStyle>
          <a:p>
            <a:pPr lvl="0"/>
            <a:r>
              <a:rPr lang="en-US"/>
              <a:t>Subhead</a:t>
            </a:r>
          </a:p>
        </p:txBody>
      </p:sp>
      <p:sp>
        <p:nvSpPr>
          <p:cNvPr id="16" name="Presentation Name">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5572883"/>
            <a:ext cx="3643314" cy="236609"/>
          </a:xfrm>
        </p:spPr>
        <p:txBody>
          <a:bodyPr>
            <a:normAutofit/>
          </a:bodyPr>
          <a:lstStyle>
            <a:lvl1pPr>
              <a:lnSpc>
                <a:spcPct val="100000"/>
              </a:lnSpc>
              <a:defRPr sz="1200" spc="0">
                <a:latin typeface="+mj-lt"/>
              </a:defRPr>
            </a:lvl1pPr>
          </a:lstStyle>
          <a:p>
            <a:pPr lvl="0"/>
            <a:r>
              <a:rPr lang="en-US"/>
              <a:t>Presenter name</a:t>
            </a:r>
          </a:p>
        </p:txBody>
      </p:sp>
      <p:sp>
        <p:nvSpPr>
          <p:cNvPr id="8" name="Presentation Title">
            <a:extLst>
              <a:ext uri="{FF2B5EF4-FFF2-40B4-BE49-F238E27FC236}">
                <a16:creationId xmlns:a16="http://schemas.microsoft.com/office/drawing/2014/main" id="{C62549ED-844C-4227-A6CB-D6F53018AF1F}"/>
              </a:ext>
            </a:extLst>
          </p:cNvPr>
          <p:cNvSpPr>
            <a:spLocks noGrp="1"/>
          </p:cNvSpPr>
          <p:nvPr>
            <p:ph type="body" sz="quarter" idx="17" hasCustomPrompt="1"/>
          </p:nvPr>
        </p:nvSpPr>
        <p:spPr>
          <a:xfrm>
            <a:off x="602776" y="2646480"/>
            <a:ext cx="5493224" cy="2717090"/>
          </a:xfrm>
        </p:spPr>
        <p:txBody>
          <a:bodyPr>
            <a:noAutofit/>
          </a:bodyPr>
          <a:lstStyle>
            <a:lvl1pPr>
              <a:lnSpc>
                <a:spcPts val="6800"/>
              </a:lnSpc>
              <a:spcBef>
                <a:spcPts val="0"/>
              </a:spcBef>
              <a:defRPr sz="7200" spc="-150">
                <a:solidFill>
                  <a:schemeClr val="tx1"/>
                </a:solidFill>
                <a:latin typeface="+mj-lt"/>
              </a:defRPr>
            </a:lvl1pPr>
          </a:lstStyle>
          <a:p>
            <a:pPr lvl="0"/>
            <a:r>
              <a:rPr lang="en-US"/>
              <a:t>Presentation title</a:t>
            </a:r>
          </a:p>
        </p:txBody>
      </p:sp>
      <p:sp>
        <p:nvSpPr>
          <p:cNvPr id="4" name="Date">
            <a:extLst>
              <a:ext uri="{FF2B5EF4-FFF2-40B4-BE49-F238E27FC236}">
                <a16:creationId xmlns:a16="http://schemas.microsoft.com/office/drawing/2014/main" id="{8FFA6E25-8945-44B5-97A5-878F14190FAF}"/>
              </a:ext>
            </a:extLst>
          </p:cNvPr>
          <p:cNvSpPr>
            <a:spLocks noGrp="1"/>
          </p:cNvSpPr>
          <p:nvPr>
            <p:ph type="body" sz="quarter" idx="16" hasCustomPrompt="1"/>
          </p:nvPr>
        </p:nvSpPr>
        <p:spPr>
          <a:xfrm>
            <a:off x="609600" y="5833920"/>
            <a:ext cx="2466975" cy="290512"/>
          </a:xfrm>
        </p:spPr>
        <p:txBody>
          <a:bodyPr>
            <a:normAutofit/>
          </a:bodyPr>
          <a:lstStyle>
            <a:lvl1pPr>
              <a:defRPr sz="1100"/>
            </a:lvl1pPr>
          </a:lstStyle>
          <a:p>
            <a:pPr lvl="0"/>
            <a:r>
              <a:rPr lang="en-US"/>
              <a:t>March 14, 2022</a:t>
            </a:r>
          </a:p>
        </p:txBody>
      </p:sp>
      <p:pic>
        <p:nvPicPr>
          <p:cNvPr id="6" name="Microsoft Logo">
            <a:extLst>
              <a:ext uri="{FF2B5EF4-FFF2-40B4-BE49-F238E27FC236}">
                <a16:creationId xmlns:a16="http://schemas.microsoft.com/office/drawing/2014/main" id="{C044F994-B5B7-43AE-8A10-FF56B223A9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9600" y="560104"/>
            <a:ext cx="1628633" cy="346928"/>
          </a:xfrm>
          <a:prstGeom prst="rect">
            <a:avLst/>
          </a:prstGeom>
        </p:spPr>
      </p:pic>
      <p:pic>
        <p:nvPicPr>
          <p:cNvPr id="3" name="Picture 2" descr="A person using a computer&#10;&#10;Description automatically generated with medium confidence">
            <a:extLst>
              <a:ext uri="{FF2B5EF4-FFF2-40B4-BE49-F238E27FC236}">
                <a16:creationId xmlns:a16="http://schemas.microsoft.com/office/drawing/2014/main" id="{B8B417A8-B213-43C3-AB7A-52EDC15298F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36363" y="1336610"/>
            <a:ext cx="4309188" cy="4309188"/>
          </a:xfrm>
          <a:prstGeom prst="rect">
            <a:avLst/>
          </a:prstGeom>
          <a:effectLst>
            <a:outerShdw blurRad="152400" dir="2700000" sx="104000" sy="104000" algn="tl" rotWithShape="0">
              <a:prstClr val="black">
                <a:alpha val="18000"/>
              </a:prstClr>
            </a:outerShdw>
          </a:effectLst>
        </p:spPr>
      </p:pic>
    </p:spTree>
    <p:extLst>
      <p:ext uri="{BB962C8B-B14F-4D97-AF65-F5344CB8AC3E}">
        <p14:creationId xmlns:p14="http://schemas.microsoft.com/office/powerpoint/2010/main" val="1246891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ection Title">
            <a:extLst>
              <a:ext uri="{FF2B5EF4-FFF2-40B4-BE49-F238E27FC236}">
                <a16:creationId xmlns:a16="http://schemas.microsoft.com/office/drawing/2014/main" id="{2E72D6B5-FC6F-4582-B63C-CC2F2BADEE58}"/>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1600201"/>
            <a:ext cx="3643314" cy="914400"/>
          </a:xfrm>
        </p:spPr>
        <p:txBody>
          <a:bodyPr>
            <a:noAutofit/>
          </a:bodyPr>
          <a:lstStyle>
            <a:lvl1pPr>
              <a:defRPr sz="5000" spc="-150">
                <a:latin typeface="+mj-lt"/>
              </a:defRPr>
            </a:lvl1pPr>
          </a:lstStyle>
          <a:p>
            <a:pPr lvl="0"/>
            <a:r>
              <a:rPr lang="en-US"/>
              <a:t>Title</a:t>
            </a:r>
          </a:p>
        </p:txBody>
      </p:sp>
      <p:sp>
        <p:nvSpPr>
          <p:cNvPr id="9" name="List">
            <a:extLst>
              <a:ext uri="{FF2B5EF4-FFF2-40B4-BE49-F238E27FC236}">
                <a16:creationId xmlns:a16="http://schemas.microsoft.com/office/drawing/2014/main" id="{BC38D1DB-7222-497E-B25C-0595369E356B}"/>
              </a:ext>
            </a:extLst>
          </p:cNvPr>
          <p:cNvSpPr>
            <a:spLocks noGrp="1"/>
          </p:cNvSpPr>
          <p:nvPr>
            <p:ph type="body" sz="quarter" idx="15" hasCustomPrompt="1"/>
          </p:nvPr>
        </p:nvSpPr>
        <p:spPr>
          <a:xfrm>
            <a:off x="6105630" y="1600200"/>
            <a:ext cx="2663057" cy="4572000"/>
          </a:xfrm>
        </p:spPr>
        <p:txBody>
          <a:bodyPr>
            <a:noAutofit/>
          </a:bodyPr>
          <a:lstStyle>
            <a:lvl1pPr>
              <a:defRPr sz="2400" spc="0">
                <a:latin typeface="+mn-lt"/>
              </a:defRPr>
            </a:lvl1pPr>
          </a:lstStyle>
          <a:p>
            <a:pPr lvl="0"/>
            <a:r>
              <a:rPr lang="en-US"/>
              <a:t># Section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 Section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 Section </a:t>
            </a:r>
          </a:p>
          <a:p>
            <a:pPr lvl="0"/>
            <a:endParaRPr lang="en-US"/>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Tree>
    <p:extLst>
      <p:ext uri="{BB962C8B-B14F-4D97-AF65-F5344CB8AC3E}">
        <p14:creationId xmlns:p14="http://schemas.microsoft.com/office/powerpoint/2010/main" val="78106976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ection Title">
            <a:extLst>
              <a:ext uri="{FF2B5EF4-FFF2-40B4-BE49-F238E27FC236}">
                <a16:creationId xmlns:a16="http://schemas.microsoft.com/office/drawing/2014/main" id="{6D1C7844-435B-4287-9223-AE8C3A62E797}"/>
              </a:ext>
            </a:extLst>
          </p:cNvPr>
          <p:cNvSpPr>
            <a:spLocks noGrp="1"/>
          </p:cNvSpPr>
          <p:nvPr>
            <p:ph type="body" sz="quarter" idx="13" hasCustomPrompt="1"/>
          </p:nvPr>
        </p:nvSpPr>
        <p:spPr>
          <a:xfrm>
            <a:off x="609600" y="342900"/>
            <a:ext cx="3643314" cy="236609"/>
          </a:xfrm>
        </p:spPr>
        <p:txBody>
          <a:bodyPr>
            <a:norm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1600201"/>
            <a:ext cx="3643314" cy="914400"/>
          </a:xfrm>
        </p:spPr>
        <p:txBody>
          <a:bodyPr>
            <a:noAutofit/>
          </a:bodyPr>
          <a:lstStyle>
            <a:lvl1pPr>
              <a:defRPr sz="5000" spc="-150">
                <a:latin typeface="+mj-lt"/>
              </a:defRPr>
            </a:lvl1pPr>
          </a:lstStyle>
          <a:p>
            <a:pPr lvl="0"/>
            <a:r>
              <a:rPr lang="en-US"/>
              <a:t>Title</a:t>
            </a:r>
          </a:p>
        </p:txBody>
      </p:sp>
      <p:sp>
        <p:nvSpPr>
          <p:cNvPr id="9" name="Heading">
            <a:extLst>
              <a:ext uri="{FF2B5EF4-FFF2-40B4-BE49-F238E27FC236}">
                <a16:creationId xmlns:a16="http://schemas.microsoft.com/office/drawing/2014/main" id="{BC38D1DB-7222-497E-B25C-0595369E356B}"/>
              </a:ext>
            </a:extLst>
          </p:cNvPr>
          <p:cNvSpPr>
            <a:spLocks noGrp="1"/>
          </p:cNvSpPr>
          <p:nvPr>
            <p:ph type="body" sz="quarter" idx="15" hasCustomPrompt="1"/>
          </p:nvPr>
        </p:nvSpPr>
        <p:spPr>
          <a:xfrm>
            <a:off x="4252914" y="1600200"/>
            <a:ext cx="5027935" cy="914400"/>
          </a:xfrm>
        </p:spPr>
        <p:txBody>
          <a:bodyPr>
            <a:noAutofit/>
          </a:bodyPr>
          <a:lstStyle>
            <a:lvl1pPr>
              <a:defRPr sz="2400" spc="0">
                <a:latin typeface="+mj-lt"/>
              </a:defRPr>
            </a:lvl1pPr>
          </a:lstStyle>
          <a:p>
            <a:pPr lvl="0"/>
            <a:r>
              <a:rPr lang="en-US"/>
              <a:t>Heading</a:t>
            </a:r>
          </a:p>
          <a:p>
            <a:pPr lvl="0"/>
            <a:endParaRPr lang="en-US"/>
          </a:p>
        </p:txBody>
      </p:sp>
      <p:sp>
        <p:nvSpPr>
          <p:cNvPr id="10" name="Body Copy">
            <a:extLst>
              <a:ext uri="{FF2B5EF4-FFF2-40B4-BE49-F238E27FC236}">
                <a16:creationId xmlns:a16="http://schemas.microsoft.com/office/drawing/2014/main" id="{615FDA3D-2990-4A89-AA4F-8305D4F92AFA}"/>
              </a:ext>
            </a:extLst>
          </p:cNvPr>
          <p:cNvSpPr>
            <a:spLocks noGrp="1"/>
          </p:cNvSpPr>
          <p:nvPr>
            <p:ph type="body" sz="quarter" idx="16" hasCustomPrompt="1"/>
          </p:nvPr>
        </p:nvSpPr>
        <p:spPr>
          <a:xfrm>
            <a:off x="4252915" y="2514599"/>
            <a:ext cx="5027934" cy="3258403"/>
          </a:xfrm>
        </p:spPr>
        <p:txBody>
          <a:bodyPr>
            <a:noAutofit/>
          </a:bodyPr>
          <a:lstStyle>
            <a:lvl1pPr>
              <a:defRPr sz="1800" spc="0">
                <a:latin typeface="+mn-lt"/>
              </a:defRPr>
            </a:lvl1pPr>
          </a:lstStyle>
          <a:p>
            <a:pPr lvl="0"/>
            <a:r>
              <a:rPr lang="en-US"/>
              <a:t>Body</a:t>
            </a:r>
          </a:p>
          <a:p>
            <a:pPr lvl="0"/>
            <a:endParaRPr lang="en-US"/>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Tree>
    <p:extLst>
      <p:ext uri="{BB962C8B-B14F-4D97-AF65-F5344CB8AC3E}">
        <p14:creationId xmlns:p14="http://schemas.microsoft.com/office/powerpoint/2010/main" val="369683552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pur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prstClr val="white"/>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8" name="Text Placeholder 4">
            <a:extLst>
              <a:ext uri="{FF2B5EF4-FFF2-40B4-BE49-F238E27FC236}">
                <a16:creationId xmlns:a16="http://schemas.microsoft.com/office/drawing/2014/main" id="{18233BF9-FA31-4261-934F-D2D0460E6922}"/>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374102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 pur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0" y="685800"/>
            <a:ext cx="10972799" cy="443198"/>
          </a:xfrm>
        </p:spPr>
        <p:txBody>
          <a:bodyPr>
            <a:noAutofit/>
          </a:bodyPr>
          <a:lstStyle>
            <a:lvl1pPr>
              <a:defRPr sz="3200">
                <a:solidFill>
                  <a:schemeClr val="bg1"/>
                </a:solidFill>
                <a:latin typeface="+mj-lt"/>
              </a:defRPr>
            </a:lvl1pPr>
          </a:lstStyle>
          <a:p>
            <a:pPr lvl="0"/>
            <a:r>
              <a:rPr lang="en-US"/>
              <a:t>Page title</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prstClr val="white"/>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solidFill>
              <a:effectLst/>
              <a:uLnTx/>
              <a:uFillTx/>
              <a:latin typeface="Segoe UI Semibold"/>
              <a:ea typeface="+mn-ea"/>
              <a:cs typeface="+mn-cs"/>
            </a:endParaRPr>
          </a:p>
        </p:txBody>
      </p:sp>
    </p:spTree>
    <p:extLst>
      <p:ext uri="{BB962C8B-B14F-4D97-AF65-F5344CB8AC3E}">
        <p14:creationId xmlns:p14="http://schemas.microsoft.com/office/powerpoint/2010/main" val="3902253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light pur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160655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tx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tx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8" name="Text Placeholder 4">
            <a:extLst>
              <a:ext uri="{FF2B5EF4-FFF2-40B4-BE49-F238E27FC236}">
                <a16:creationId xmlns:a16="http://schemas.microsoft.com/office/drawing/2014/main" id="{F9FF6CB4-0EF9-427C-87EF-6560CF3552EE}"/>
              </a:ext>
            </a:extLst>
          </p:cNvPr>
          <p:cNvSpPr>
            <a:spLocks noGrp="1"/>
          </p:cNvSpPr>
          <p:nvPr>
            <p:ph type="body" sz="quarter" idx="15" hasCustomPrompt="1"/>
          </p:nvPr>
        </p:nvSpPr>
        <p:spPr>
          <a:xfrm>
            <a:off x="609600" y="2152650"/>
            <a:ext cx="5486400" cy="4019550"/>
          </a:xfrm>
        </p:spPr>
        <p:txBody>
          <a:bodyPr>
            <a:normAutofit/>
          </a:bodyPr>
          <a:lstStyle>
            <a:lvl1pPr marL="0" indent="0">
              <a:buFont typeface="Arial" panose="020B0604020202020204" pitchFamily="34" charset="0"/>
              <a:buNone/>
              <a:defRPr sz="2400"/>
            </a:lvl1pPr>
            <a:lvl2pPr>
              <a:defRPr sz="2400"/>
            </a:lvl2pPr>
            <a:lvl3pPr>
              <a:defRPr sz="2400"/>
            </a:lvl3pPr>
            <a:lvl4pPr>
              <a:defRPr sz="2400"/>
            </a:lvl4pPr>
            <a:lvl5pPr>
              <a:defRPr sz="2400"/>
            </a:lvl5pPr>
          </a:lstStyle>
          <a:p>
            <a:pPr lvl="0"/>
            <a:r>
              <a:rPr lang="en-US"/>
              <a:t>Text</a:t>
            </a:r>
          </a:p>
        </p:txBody>
      </p:sp>
    </p:spTree>
    <p:extLst>
      <p:ext uri="{BB962C8B-B14F-4D97-AF65-F5344CB8AC3E}">
        <p14:creationId xmlns:p14="http://schemas.microsoft.com/office/powerpoint/2010/main" val="3419388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F657163-B0C7-401E-8BA5-ACDF2CB567A1}" type="slidenum">
              <a:rPr kumimoji="0" lang="en-US" sz="1000" b="0" i="0" u="none" strike="noStrike" kern="1200" cap="none" spc="0" normalizeH="0" baseline="0" noProof="0" smtClean="0">
                <a:ln>
                  <a:noFill/>
                </a:ln>
                <a:solidFill>
                  <a:srgbClr val="3B2E58"/>
                </a:solidFill>
                <a:effectLst/>
                <a:uLnTx/>
                <a:uFillTx/>
                <a:latin typeface="Segoe UI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srgbClr val="3B2E58"/>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144569318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42" r:id="rId11"/>
    <p:sldLayoutId id="2147483943"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Lst>
  <p:hf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hyperlink" Target="https://he.wikipedia.org/wiki/%D7%98%D7%95%D7%95%D7%99%D7%98%D7%A8"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he.wikipedia.org/wiki/%D7%98%D7%95%D7%95%D7%99%D7%98%D7%A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aka.ms/founders-hu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https://he.wikipedia.org/wiki/%D7%98%D7%95%D7%95%D7%99%D7%98%D7%A8"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he.wikipedia.org/wiki/%D7%98%D7%95%D7%95%D7%99%D7%98%D7%A8"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hyperlink" Target="https://he.wikipedia.org/wiki/%D7%98%D7%95%D7%95%D7%99%D7%98%D7%A8" TargetMode="External"/><Relationship Id="rId3" Type="http://schemas.openxmlformats.org/officeDocument/2006/relationships/image" Target="../media/image30.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32.sv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9.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314FF08-B8E3-FD82-4747-0117CAA3E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029" y="528640"/>
            <a:ext cx="7629525" cy="7372350"/>
          </a:xfrm>
          <a:prstGeom prst="rect">
            <a:avLst/>
          </a:prstGeom>
        </p:spPr>
      </p:pic>
      <p:sp>
        <p:nvSpPr>
          <p:cNvPr id="3" name="Oval 2">
            <a:extLst>
              <a:ext uri="{FF2B5EF4-FFF2-40B4-BE49-F238E27FC236}">
                <a16:creationId xmlns:a16="http://schemas.microsoft.com/office/drawing/2014/main" id="{14A3E9D1-60DB-9943-5680-25B74C98BCAB}"/>
              </a:ext>
            </a:extLst>
          </p:cNvPr>
          <p:cNvSpPr/>
          <p:nvPr/>
        </p:nvSpPr>
        <p:spPr>
          <a:xfrm>
            <a:off x="7315200" y="2457450"/>
            <a:ext cx="257175" cy="257175"/>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88B9B13-DFFB-5F9E-D6EF-4485BA7AD819}"/>
              </a:ext>
            </a:extLst>
          </p:cNvPr>
          <p:cNvSpPr/>
          <p:nvPr/>
        </p:nvSpPr>
        <p:spPr>
          <a:xfrm>
            <a:off x="6596062" y="2643186"/>
            <a:ext cx="257175" cy="257175"/>
          </a:xfrm>
          <a:prstGeom prst="ellipse">
            <a:avLst/>
          </a:prstGeom>
          <a:solidFill>
            <a:srgbClr val="081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20EF6D8-FAA7-CEB0-C464-788C292C1C8B}"/>
              </a:ext>
            </a:extLst>
          </p:cNvPr>
          <p:cNvGrpSpPr/>
          <p:nvPr/>
        </p:nvGrpSpPr>
        <p:grpSpPr>
          <a:xfrm>
            <a:off x="411140" y="6080106"/>
            <a:ext cx="2419609" cy="369332"/>
            <a:chOff x="411140" y="6080106"/>
            <a:chExt cx="2419609" cy="369332"/>
          </a:xfrm>
        </p:grpSpPr>
        <p:pic>
          <p:nvPicPr>
            <p:cNvPr id="6" name="Picture 5" descr="A picture containing ax, vector graphics, tool&#10;&#10;Description automatically generated">
              <a:extLst>
                <a:ext uri="{FF2B5EF4-FFF2-40B4-BE49-F238E27FC236}">
                  <a16:creationId xmlns:a16="http://schemas.microsoft.com/office/drawing/2014/main" id="{4BE8B247-5665-9AFA-56B3-15990E621DC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1140" y="6103628"/>
              <a:ext cx="396256" cy="322288"/>
            </a:xfrm>
            <a:prstGeom prst="rect">
              <a:avLst/>
            </a:prstGeom>
          </p:spPr>
        </p:pic>
        <p:sp>
          <p:nvSpPr>
            <p:cNvPr id="7" name="TextBox 6">
              <a:extLst>
                <a:ext uri="{FF2B5EF4-FFF2-40B4-BE49-F238E27FC236}">
                  <a16:creationId xmlns:a16="http://schemas.microsoft.com/office/drawing/2014/main" id="{1D6BDF3B-ECC3-17EE-3B05-3B49E7414217}"/>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1590811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Rounded Corners 31">
            <a:extLst>
              <a:ext uri="{FF2B5EF4-FFF2-40B4-BE49-F238E27FC236}">
                <a16:creationId xmlns:a16="http://schemas.microsoft.com/office/drawing/2014/main" id="{45FEE19B-4EC2-CB2F-B047-7B2B3F29D3F5}"/>
              </a:ext>
            </a:extLst>
          </p:cNvPr>
          <p:cNvSpPr>
            <a:spLocks/>
          </p:cNvSpPr>
          <p:nvPr/>
        </p:nvSpPr>
        <p:spPr>
          <a:xfrm>
            <a:off x="609600" y="1600201"/>
            <a:ext cx="10972799" cy="4571999"/>
          </a:xfrm>
          <a:prstGeom prst="roundRect">
            <a:avLst>
              <a:gd name="adj" fmla="val 3689"/>
            </a:avLst>
          </a:prstGeom>
          <a:gradFill flip="none" rotWithShape="1">
            <a:gsLst>
              <a:gs pos="0">
                <a:schemeClr val="bg2"/>
              </a:gs>
              <a:gs pos="91000">
                <a:srgbClr val="5D5BD5"/>
              </a:gs>
            </a:gsLst>
            <a:lin ang="60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3" name="Rectangle: Rounded Corners 11">
            <a:extLst>
              <a:ext uri="{FF2B5EF4-FFF2-40B4-BE49-F238E27FC236}">
                <a16:creationId xmlns:a16="http://schemas.microsoft.com/office/drawing/2014/main" id="{6573F8E1-0BA8-3435-8AE4-CED84F4B8FF1}"/>
              </a:ext>
            </a:extLst>
          </p:cNvPr>
          <p:cNvSpPr>
            <a:spLocks/>
          </p:cNvSpPr>
          <p:nvPr/>
        </p:nvSpPr>
        <p:spPr>
          <a:xfrm>
            <a:off x="3251200" y="2046514"/>
            <a:ext cx="7939315" cy="3679372"/>
          </a:xfrm>
          <a:prstGeom prst="roundRect">
            <a:avLst>
              <a:gd name="adj" fmla="val 3689"/>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marL="0" marR="0" lvl="0" indent="0" algn="l" defTabSz="932519"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lt"/>
                <a:cs typeface="Segoe UI"/>
              </a:rPr>
              <a:t>Situation: </a:t>
            </a:r>
            <a:r>
              <a:rPr lang="en-US" sz="2000" b="0" dirty="0">
                <a:solidFill>
                  <a:srgbClr val="000000"/>
                </a:solidFill>
                <a:latin typeface="Segoe UI Semibold"/>
                <a:ea typeface="+mn-lt"/>
                <a:cs typeface="Segoe UI"/>
              </a:rPr>
              <a:t>Breakthru </a:t>
            </a:r>
            <a:r>
              <a:rPr lang="en-US" sz="2000" dirty="0">
                <a:solidFill>
                  <a:srgbClr val="000000"/>
                </a:solidFill>
                <a:latin typeface="Segoe UI" panose="020B0502040204020203" pitchFamily="34" charset="0"/>
                <a:ea typeface="+mn-lt"/>
                <a:cs typeface="Segoe UI" panose="020B0502040204020203" pitchFamily="34" charset="0"/>
              </a:rPr>
              <a:t>offers a tiny break taking tool and</a:t>
            </a:r>
            <a:r>
              <a:rPr kumimoji="0" lang="en-US" sz="200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launched its custom built application </a:t>
            </a:r>
            <a:r>
              <a:rPr lang="en-US" sz="2000" dirty="0">
                <a:solidFill>
                  <a:srgbClr val="000000"/>
                </a:solidFill>
                <a:latin typeface="Segoe UI" panose="020B0502040204020203" pitchFamily="34" charset="0"/>
                <a:ea typeface="+mn-lt"/>
                <a:cs typeface="Segoe UI" panose="020B0502040204020203" pitchFamily="34" charset="0"/>
              </a:rPr>
              <a:t>directly in</a:t>
            </a:r>
            <a:r>
              <a:rPr kumimoji="0" lang="en-US" sz="200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Microsoft Teams. </a:t>
            </a:r>
          </a:p>
          <a:p>
            <a:pPr marL="0" marR="0" lvl="0" indent="0" algn="l" defTabSz="932519"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Result: </a:t>
            </a:r>
            <a:r>
              <a:rPr kumimoji="0" lang="en-US" sz="2000" b="1" i="0" u="none" strike="noStrike" kern="1200" cap="none" spc="0" normalizeH="0" baseline="0" noProof="0" dirty="0">
                <a:ln>
                  <a:noFill/>
                </a:ln>
                <a:solidFill>
                  <a:srgbClr val="5D5BD5"/>
                </a:solidFill>
                <a:effectLst/>
                <a:uLnTx/>
                <a:uFillTx/>
                <a:latin typeface="Segoe UI Semibold"/>
                <a:ea typeface="+mn-ea"/>
                <a:cs typeface="+mn-cs"/>
              </a:rPr>
              <a:t>Breakthru has been able to grow to</a:t>
            </a:r>
            <a:r>
              <a:rPr lang="en-US" sz="2000" b="1" dirty="0">
                <a:solidFill>
                  <a:srgbClr val="5D5BD5"/>
                </a:solidFill>
                <a:latin typeface="Segoe UI Semibold"/>
              </a:rPr>
              <a:t> 100,000+ Monthly Active </a:t>
            </a:r>
            <a:r>
              <a:rPr lang="en-US" sz="2000" b="1">
                <a:solidFill>
                  <a:srgbClr val="5D5BD5"/>
                </a:solidFill>
                <a:latin typeface="Segoe UI Semibold"/>
              </a:rPr>
              <a:t>Users </a:t>
            </a:r>
            <a:r>
              <a:rPr lang="en-US" sz="2000" b="1" dirty="0">
                <a:solidFill>
                  <a:srgbClr val="5D5BD5"/>
                </a:solidFill>
                <a:latin typeface="Segoe UI Semibold"/>
              </a:rPr>
              <a:t> in 65 countries</a:t>
            </a:r>
            <a:r>
              <a:rPr lang="en-US" sz="2000" b="1" dirty="0">
                <a:solidFill>
                  <a:srgbClr val="000000"/>
                </a:solidFill>
                <a:latin typeface="Segoe UI Semibold"/>
              </a:rPr>
              <a:t>.  </a:t>
            </a:r>
            <a:r>
              <a:rPr kumimoji="0" lang="en-US" sz="20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Companies like lululemon have adopted the Breakthru app to share wellbeing messages directly in Teams and Outlook enabling Breakthru to scale easily and simplify </a:t>
            </a:r>
            <a:r>
              <a:rPr kumimoji="0" lang="en-US" sz="2000" u="none" strike="noStrike" kern="1200" cap="none" spc="0" normalizeH="0" baseline="0" noProof="0" dirty="0">
                <a:ln>
                  <a:noFill/>
                </a:ln>
                <a:solidFill>
                  <a:srgbClr val="212529"/>
                </a:solidFill>
                <a:uLnTx/>
                <a:uFillTx/>
                <a:latin typeface="Segoe UI" panose="020B0502040204020203" pitchFamily="34" charset="0"/>
                <a:cs typeface="Segoe UI" panose="020B0502040204020203" pitchFamily="34" charset="0"/>
              </a:rPr>
              <a:t>t</a:t>
            </a:r>
            <a:r>
              <a:rPr lang="en-US" sz="2000" b="0" i="0" dirty="0" err="1">
                <a:solidFill>
                  <a:srgbClr val="212529"/>
                </a:solidFill>
                <a:effectLst/>
                <a:latin typeface="Segoe UI" panose="020B0502040204020203" pitchFamily="34" charset="0"/>
              </a:rPr>
              <a:t>ransactions</a:t>
            </a:r>
            <a:r>
              <a:rPr lang="en-US" sz="2000" dirty="0">
                <a:solidFill>
                  <a:srgbClr val="212529"/>
                </a:solidFill>
                <a:latin typeface="Segoe UI" panose="020B0502040204020203" pitchFamily="34" charset="0"/>
              </a:rPr>
              <a:t>.</a:t>
            </a:r>
            <a:endParaRPr kumimoji="0" lang="en-US" sz="200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5" name="Text Placeholder 5">
            <a:extLst>
              <a:ext uri="{FF2B5EF4-FFF2-40B4-BE49-F238E27FC236}">
                <a16:creationId xmlns:a16="http://schemas.microsoft.com/office/drawing/2014/main" id="{3494D913-A1E7-792D-B1DC-1BD94D812F30}"/>
              </a:ext>
            </a:extLst>
          </p:cNvPr>
          <p:cNvSpPr txBox="1">
            <a:spLocks/>
          </p:cNvSpPr>
          <p:nvPr/>
        </p:nvSpPr>
        <p:spPr>
          <a:xfrm>
            <a:off x="1008972" y="3498402"/>
            <a:ext cx="2120902" cy="775597"/>
          </a:xfrm>
          <a:prstGeom prst="rect">
            <a:avLst/>
          </a:prstGeom>
        </p:spPr>
        <p:txBody>
          <a:bodyPr vert="horz" lIns="0" tIns="0" rIns="0" bIns="0" rtlCol="0">
            <a:noAutofit/>
          </a:bodyPr>
          <a:lstStyle>
            <a:defPPr>
              <a:defRPr lang="en-US"/>
            </a:defPPr>
            <a:lvl1pPr indent="0">
              <a:lnSpc>
                <a:spcPct val="90000"/>
              </a:lnSpc>
              <a:spcBef>
                <a:spcPts val="1000"/>
              </a:spcBef>
              <a:buFont typeface="Arial" panose="020B0604020202020204" pitchFamily="34" charset="0"/>
              <a:buNone/>
              <a:defRPr sz="2800">
                <a:latin typeface="+mj-lt"/>
              </a:defRPr>
            </a:lvl1pPr>
            <a:lvl2pPr indent="0">
              <a:lnSpc>
                <a:spcPct val="90000"/>
              </a:lnSpc>
              <a:spcBef>
                <a:spcPts val="500"/>
              </a:spcBef>
              <a:buFont typeface="Arial" panose="020B0604020202020204" pitchFamily="34" charset="0"/>
              <a:buNone/>
              <a:defRPr sz="2400"/>
            </a:lvl2pPr>
            <a:lvl3pPr indent="0">
              <a:lnSpc>
                <a:spcPct val="90000"/>
              </a:lnSpc>
              <a:spcBef>
                <a:spcPts val="500"/>
              </a:spcBef>
              <a:buFont typeface="Arial" panose="020B0604020202020204" pitchFamily="34" charset="0"/>
              <a:buNone/>
              <a:defRPr sz="2000"/>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mn-cs"/>
              </a:rPr>
              <a:t>Breakthru + M365</a:t>
            </a:r>
          </a:p>
        </p:txBody>
      </p:sp>
    </p:spTree>
    <p:extLst>
      <p:ext uri="{BB962C8B-B14F-4D97-AF65-F5344CB8AC3E}">
        <p14:creationId xmlns:p14="http://schemas.microsoft.com/office/powerpoint/2010/main" val="353604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Rounded Corners 31">
            <a:extLst>
              <a:ext uri="{FF2B5EF4-FFF2-40B4-BE49-F238E27FC236}">
                <a16:creationId xmlns:a16="http://schemas.microsoft.com/office/drawing/2014/main" id="{C9302D85-402D-C693-A98E-439B374BC606}"/>
              </a:ext>
            </a:extLst>
          </p:cNvPr>
          <p:cNvSpPr>
            <a:spLocks/>
          </p:cNvSpPr>
          <p:nvPr/>
        </p:nvSpPr>
        <p:spPr>
          <a:xfrm>
            <a:off x="609600" y="1600201"/>
            <a:ext cx="10972799" cy="4571999"/>
          </a:xfrm>
          <a:prstGeom prst="roundRect">
            <a:avLst>
              <a:gd name="adj" fmla="val 3689"/>
            </a:avLst>
          </a:prstGeom>
          <a:gradFill flip="none" rotWithShape="1">
            <a:gsLst>
              <a:gs pos="0">
                <a:schemeClr val="bg2"/>
              </a:gs>
              <a:gs pos="91000">
                <a:srgbClr val="5D5BD5"/>
              </a:gs>
            </a:gsLst>
            <a:lin ang="60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3" name="Rectangle: Rounded Corners 11">
            <a:extLst>
              <a:ext uri="{FF2B5EF4-FFF2-40B4-BE49-F238E27FC236}">
                <a16:creationId xmlns:a16="http://schemas.microsoft.com/office/drawing/2014/main" id="{6EDB55EA-9B2E-F872-EE12-99F0BEE4CFB9}"/>
              </a:ext>
            </a:extLst>
          </p:cNvPr>
          <p:cNvSpPr>
            <a:spLocks/>
          </p:cNvSpPr>
          <p:nvPr/>
        </p:nvSpPr>
        <p:spPr>
          <a:xfrm>
            <a:off x="3251200" y="2046514"/>
            <a:ext cx="7939315" cy="3679372"/>
          </a:xfrm>
          <a:prstGeom prst="roundRect">
            <a:avLst>
              <a:gd name="adj" fmla="val 3689"/>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defTabSz="932519">
              <a:spcBef>
                <a:spcPts val="1000"/>
              </a:spcBef>
              <a:spcAft>
                <a:spcPts val="600"/>
              </a:spcAft>
              <a:buFont typeface="Arial" panose="020B0604020202020204" pitchFamily="34" charset="0"/>
              <a:defRPr/>
            </a:pPr>
            <a:r>
              <a:rPr lang="en-US" sz="2000" dirty="0">
                <a:solidFill>
                  <a:srgbClr val="000000"/>
                </a:solidFill>
                <a:latin typeface="Segoe UI Semibold"/>
                <a:ea typeface="+mn-lt"/>
                <a:cs typeface="Segoe UI"/>
              </a:rPr>
              <a:t>Situation: Mural </a:t>
            </a:r>
            <a:r>
              <a:rPr lang="en-US" sz="2000" dirty="0">
                <a:solidFill>
                  <a:srgbClr val="000000"/>
                </a:solidFill>
                <a:latin typeface="Segoe UI"/>
                <a:ea typeface="+mn-lt"/>
                <a:cs typeface="Segoe UI"/>
              </a:rPr>
              <a:t>is a collaborative intelligence company that allows teams to work together no matter where they are. Mural realized that they wanted to partner with Microsoft early on. </a:t>
            </a:r>
            <a:endParaRPr lang="en-US"/>
          </a:p>
          <a:p>
            <a:pPr defTabSz="932519">
              <a:spcBef>
                <a:spcPts val="1000"/>
              </a:spcBef>
              <a:spcAft>
                <a:spcPts val="600"/>
              </a:spcAft>
              <a:defRPr/>
            </a:pPr>
            <a:r>
              <a:rPr lang="en-US" sz="2000" dirty="0">
                <a:solidFill>
                  <a:srgbClr val="000000"/>
                </a:solidFill>
                <a:latin typeface="Segoe UI Semibold"/>
                <a:ea typeface="+mn-lt"/>
                <a:cs typeface="Segoe UI Semibold"/>
              </a:rPr>
              <a:t>Result:  </a:t>
            </a:r>
            <a:r>
              <a:rPr lang="en-US" sz="2000" b="1" dirty="0">
                <a:solidFill>
                  <a:srgbClr val="5D5BD5"/>
                </a:solidFill>
                <a:latin typeface="Segoe UI"/>
                <a:ea typeface="+mn-lt"/>
                <a:cs typeface="Segoe UI"/>
              </a:rPr>
              <a:t>Mural</a:t>
            </a:r>
            <a:r>
              <a:rPr lang="en-US" sz="2000" b="1" dirty="0">
                <a:solidFill>
                  <a:srgbClr val="5D5BD5"/>
                </a:solidFill>
                <a:latin typeface="Segoe UI"/>
                <a:cs typeface="Segoe UI"/>
              </a:rPr>
              <a:t> has leveraged the Microsoft commercial marketplaces to increase their scale. </a:t>
            </a:r>
            <a:r>
              <a:rPr lang="en-US" sz="2000" dirty="0">
                <a:solidFill>
                  <a:srgbClr val="5D5BD5"/>
                </a:solidFill>
                <a:latin typeface="Segoe UI"/>
                <a:cs typeface="Segoe UI"/>
              </a:rPr>
              <a:t> </a:t>
            </a:r>
            <a:r>
              <a:rPr lang="en-US" sz="2000" dirty="0">
                <a:solidFill>
                  <a:srgbClr val="000000"/>
                </a:solidFill>
                <a:latin typeface="Segoe UI"/>
                <a:cs typeface="Segoe UI"/>
              </a:rPr>
              <a:t>Being a Microsoft ISV partner has brought Mural a growing number of Microsoft influenced opportunities and has enabled Mural to deliver customer value and seamless integration within a single platform, at scale.</a:t>
            </a:r>
            <a:endParaRPr lang="en-US"/>
          </a:p>
        </p:txBody>
      </p:sp>
      <p:sp>
        <p:nvSpPr>
          <p:cNvPr id="5" name="Text Placeholder 5">
            <a:extLst>
              <a:ext uri="{FF2B5EF4-FFF2-40B4-BE49-F238E27FC236}">
                <a16:creationId xmlns:a16="http://schemas.microsoft.com/office/drawing/2014/main" id="{045CF625-9E45-3470-92A6-8582539075A6}"/>
              </a:ext>
            </a:extLst>
          </p:cNvPr>
          <p:cNvSpPr txBox="1">
            <a:spLocks/>
          </p:cNvSpPr>
          <p:nvPr/>
        </p:nvSpPr>
        <p:spPr>
          <a:xfrm>
            <a:off x="869949" y="3498401"/>
            <a:ext cx="2120902" cy="775597"/>
          </a:xfrm>
          <a:prstGeom prst="rect">
            <a:avLst/>
          </a:prstGeom>
        </p:spPr>
        <p:txBody>
          <a:bodyPr vert="horz" lIns="0" tIns="0" rIns="0" bIns="0" rtlCol="0">
            <a:noAutofit/>
          </a:bodyPr>
          <a:lstStyle>
            <a:defPPr>
              <a:defRPr lang="en-US"/>
            </a:defPPr>
            <a:lvl1pPr indent="0">
              <a:lnSpc>
                <a:spcPct val="90000"/>
              </a:lnSpc>
              <a:spcBef>
                <a:spcPts val="1000"/>
              </a:spcBef>
              <a:buFont typeface="Arial" panose="020B0604020202020204" pitchFamily="34" charset="0"/>
              <a:buNone/>
              <a:defRPr sz="2800">
                <a:latin typeface="+mj-lt"/>
              </a:defRPr>
            </a:lvl1pPr>
            <a:lvl2pPr indent="0">
              <a:lnSpc>
                <a:spcPct val="90000"/>
              </a:lnSpc>
              <a:spcBef>
                <a:spcPts val="500"/>
              </a:spcBef>
              <a:buFont typeface="Arial" panose="020B0604020202020204" pitchFamily="34" charset="0"/>
              <a:buNone/>
              <a:defRPr sz="2400"/>
            </a:lvl2pPr>
            <a:lvl3pPr indent="0">
              <a:lnSpc>
                <a:spcPct val="90000"/>
              </a:lnSpc>
              <a:spcBef>
                <a:spcPts val="500"/>
              </a:spcBef>
              <a:buFont typeface="Arial" panose="020B0604020202020204" pitchFamily="34" charset="0"/>
              <a:buNone/>
              <a:defRPr sz="2000"/>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mn-cs"/>
              </a:rPr>
              <a:t>Mural + M365</a:t>
            </a:r>
          </a:p>
        </p:txBody>
      </p:sp>
    </p:spTree>
    <p:extLst>
      <p:ext uri="{BB962C8B-B14F-4D97-AF65-F5344CB8AC3E}">
        <p14:creationId xmlns:p14="http://schemas.microsoft.com/office/powerpoint/2010/main" val="153140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Rounded Corners 31">
            <a:extLst>
              <a:ext uri="{FF2B5EF4-FFF2-40B4-BE49-F238E27FC236}">
                <a16:creationId xmlns:a16="http://schemas.microsoft.com/office/drawing/2014/main" id="{D4EDC9E9-97B1-2321-FBBE-540F92A0C59B}"/>
              </a:ext>
            </a:extLst>
          </p:cNvPr>
          <p:cNvSpPr>
            <a:spLocks/>
          </p:cNvSpPr>
          <p:nvPr/>
        </p:nvSpPr>
        <p:spPr>
          <a:xfrm>
            <a:off x="3497943" y="1330961"/>
            <a:ext cx="7881257" cy="4841240"/>
          </a:xfrm>
          <a:prstGeom prst="roundRect">
            <a:avLst>
              <a:gd name="adj" fmla="val 3689"/>
            </a:avLst>
          </a:prstGeom>
          <a:gradFill flip="none" rotWithShape="1">
            <a:gsLst>
              <a:gs pos="0">
                <a:schemeClr val="tx1">
                  <a:lumMod val="20000"/>
                  <a:lumOff val="80000"/>
                </a:schemeClr>
              </a:gs>
              <a:gs pos="77000">
                <a:srgbClr val="5D5BD5"/>
              </a:gs>
            </a:gsLst>
            <a:lin ang="72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4" name="Text Placeholder 5">
            <a:extLst>
              <a:ext uri="{FF2B5EF4-FFF2-40B4-BE49-F238E27FC236}">
                <a16:creationId xmlns:a16="http://schemas.microsoft.com/office/drawing/2014/main" id="{A8E74753-1E5F-2E7E-0606-A543C3554355}"/>
              </a:ext>
            </a:extLst>
          </p:cNvPr>
          <p:cNvSpPr txBox="1">
            <a:spLocks/>
          </p:cNvSpPr>
          <p:nvPr/>
        </p:nvSpPr>
        <p:spPr>
          <a:xfrm>
            <a:off x="3846285" y="1738707"/>
            <a:ext cx="7184571" cy="338058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800"/>
              </a:spcBef>
              <a:spcAft>
                <a:spcPts val="1200"/>
              </a:spcAft>
            </a:pPr>
            <a:r>
              <a:rPr lang="en-US" sz="2000" dirty="0">
                <a:solidFill>
                  <a:schemeClr val="bg1"/>
                </a:solidFill>
                <a:latin typeface="+mj-lt"/>
              </a:rPr>
              <a:t>Learn how to reuse your existing application or build a quality Teams application integrated with your solution</a:t>
            </a:r>
            <a:br>
              <a:rPr lang="en-US" sz="2000" dirty="0">
                <a:solidFill>
                  <a:schemeClr val="bg1"/>
                </a:solidFill>
                <a:latin typeface="+mj-lt"/>
              </a:rPr>
            </a:br>
            <a:r>
              <a:rPr lang="en-US" sz="2000" u="sng" dirty="0">
                <a:solidFill>
                  <a:schemeClr val="bg1"/>
                </a:solidFill>
                <a:latin typeface="+mj-lt"/>
              </a:rPr>
              <a:t>https://aka.ms/app-camp</a:t>
            </a:r>
          </a:p>
          <a:p>
            <a:pPr>
              <a:lnSpc>
                <a:spcPct val="100000"/>
              </a:lnSpc>
              <a:spcBef>
                <a:spcPts val="1800"/>
              </a:spcBef>
              <a:spcAft>
                <a:spcPts val="1200"/>
              </a:spcAft>
            </a:pPr>
            <a:r>
              <a:rPr lang="en-US" sz="2000" dirty="0">
                <a:solidFill>
                  <a:schemeClr val="bg1"/>
                </a:solidFill>
                <a:latin typeface="+mj-lt"/>
              </a:rPr>
              <a:t>Learn how to include a SaaS offering with your Teams application and publish it on the Microsoft Commercial Marketplaces </a:t>
            </a:r>
            <a:br>
              <a:rPr lang="en-US" sz="2000" dirty="0">
                <a:solidFill>
                  <a:schemeClr val="bg1"/>
                </a:solidFill>
                <a:latin typeface="+mj-lt"/>
              </a:rPr>
            </a:br>
            <a:r>
              <a:rPr lang="en-US" sz="2000" u="sng" dirty="0">
                <a:solidFill>
                  <a:schemeClr val="bg1"/>
                </a:solidFill>
                <a:latin typeface="+mj-lt"/>
              </a:rPr>
              <a:t>https://aka.ms/app-camp-monetization</a:t>
            </a:r>
            <a:endParaRPr lang="en-US" sz="2000" u="sng" dirty="0">
              <a:solidFill>
                <a:schemeClr val="bg1"/>
              </a:solidFill>
            </a:endParaRPr>
          </a:p>
          <a:p>
            <a:pPr>
              <a:lnSpc>
                <a:spcPct val="100000"/>
              </a:lnSpc>
              <a:spcBef>
                <a:spcPts val="1800"/>
              </a:spcBef>
              <a:spcAft>
                <a:spcPts val="1200"/>
              </a:spcAft>
            </a:pPr>
            <a:r>
              <a:rPr lang="en-US" sz="2000" dirty="0">
                <a:solidFill>
                  <a:schemeClr val="bg1"/>
                </a:solidFill>
                <a:latin typeface="+mj-lt"/>
              </a:rPr>
              <a:t>Apply to Microsoft’s ISV Success Program when you are</a:t>
            </a:r>
            <a:br>
              <a:rPr lang="en-US" sz="2000" dirty="0">
                <a:solidFill>
                  <a:schemeClr val="bg1"/>
                </a:solidFill>
                <a:latin typeface="+mj-lt"/>
              </a:rPr>
            </a:br>
            <a:r>
              <a:rPr lang="en-US" sz="2000" dirty="0">
                <a:solidFill>
                  <a:schemeClr val="bg1"/>
                </a:solidFill>
                <a:latin typeface="+mj-lt"/>
              </a:rPr>
              <a:t>ready to build your Teams application to take advantage of any eligible build and marketing benefits</a:t>
            </a:r>
            <a:br>
              <a:rPr lang="en-US" sz="2000" dirty="0">
                <a:solidFill>
                  <a:schemeClr val="bg1"/>
                </a:solidFill>
                <a:latin typeface="+mj-lt"/>
              </a:rPr>
            </a:br>
            <a:r>
              <a:rPr lang="en-US" sz="2000" u="sng" dirty="0">
                <a:solidFill>
                  <a:schemeClr val="bg1"/>
                </a:solidFill>
                <a:latin typeface="+mj-lt"/>
              </a:rPr>
              <a:t>https://aka.ms/isv-success-program</a:t>
            </a:r>
          </a:p>
        </p:txBody>
      </p:sp>
      <p:sp>
        <p:nvSpPr>
          <p:cNvPr id="5" name="Rectangle: Rounded Corners 12">
            <a:extLst>
              <a:ext uri="{FF2B5EF4-FFF2-40B4-BE49-F238E27FC236}">
                <a16:creationId xmlns:a16="http://schemas.microsoft.com/office/drawing/2014/main" id="{F93ED9D0-956D-8354-3947-EE70FB5C618D}"/>
              </a:ext>
              <a:ext uri="{C183D7F6-B498-43B3-948B-1728B52AA6E4}">
                <adec:decorative xmlns:adec="http://schemas.microsoft.com/office/drawing/2017/decorative" val="1"/>
              </a:ext>
            </a:extLst>
          </p:cNvPr>
          <p:cNvSpPr/>
          <p:nvPr/>
        </p:nvSpPr>
        <p:spPr bwMode="auto">
          <a:xfrm>
            <a:off x="609600" y="1471835"/>
            <a:ext cx="2293257"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7" name="Picture 6" descr="Graphical user interface, application&#10;&#10;Description automatically generated">
            <a:extLst>
              <a:ext uri="{FF2B5EF4-FFF2-40B4-BE49-F238E27FC236}">
                <a16:creationId xmlns:a16="http://schemas.microsoft.com/office/drawing/2014/main" id="{F7F7AB78-1743-2C59-931C-4895EF6F6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0053" y="4746462"/>
            <a:ext cx="2533868" cy="2448457"/>
          </a:xfrm>
          <a:prstGeom prst="rect">
            <a:avLst/>
          </a:prstGeom>
        </p:spPr>
      </p:pic>
    </p:spTree>
    <p:extLst>
      <p:ext uri="{BB962C8B-B14F-4D97-AF65-F5344CB8AC3E}">
        <p14:creationId xmlns:p14="http://schemas.microsoft.com/office/powerpoint/2010/main" val="358278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6" presetClass="emph" presetSubtype="0" accel="41000" decel="59000" autoRev="1" fill="hold" grpId="1" nodeType="withEffect">
                                  <p:stCondLst>
                                    <p:cond delay="0"/>
                                  </p:stCondLst>
                                  <p:childTnLst>
                                    <p:animScale>
                                      <p:cBhvr>
                                        <p:cTn id="11" dur="250" fill="hold"/>
                                        <p:tgtEl>
                                          <p:spTgt spid="5"/>
                                        </p:tgtEl>
                                      </p:cBhvr>
                                      <p:by x="110000" y="110000"/>
                                    </p:animScale>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2EDD0-5646-7D6B-222B-DE0089385A88}"/>
              </a:ext>
            </a:extLst>
          </p:cNvPr>
          <p:cNvSpPr txBox="1"/>
          <p:nvPr/>
        </p:nvSpPr>
        <p:spPr>
          <a:xfrm>
            <a:off x="711200" y="2839535"/>
            <a:ext cx="5130800" cy="20749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100"/>
              </a:spcBef>
              <a:spcAft>
                <a:spcPts val="12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Founders</a:t>
            </a:r>
            <a:r>
              <a:rPr lang="en-US" sz="2000" dirty="0">
                <a:solidFill>
                  <a:schemeClr val="bg1"/>
                </a:solidFill>
                <a:latin typeface="Segoe UI"/>
                <a:cs typeface="Segoe UI" panose="020B0502040204020203" pitchFamily="34" charset="0"/>
              </a:rPr>
              <a:t> </a:t>
            </a: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Hub brings people, knowledge and benefits together to help startups at every stage solve startup challenges.</a:t>
            </a:r>
          </a:p>
          <a:p>
            <a:pPr marL="0" marR="0" lvl="0" indent="0" algn="l" defTabSz="914400" rtl="0" eaLnBrk="1" fontAlgn="auto" latinLnBrk="0" hangingPunct="1">
              <a:lnSpc>
                <a:spcPct val="100000"/>
              </a:lnSpc>
              <a:spcBef>
                <a:spcPts val="100"/>
              </a:spcBef>
              <a:spcAft>
                <a:spcPts val="1200"/>
              </a:spcAft>
              <a:buClrTx/>
              <a:buSzTx/>
              <a:buFontTx/>
              <a:buNone/>
              <a:tabLst/>
              <a:defRPr/>
            </a:pPr>
            <a:r>
              <a:rPr lang="en-US" sz="2000" dirty="0">
                <a:solidFill>
                  <a:schemeClr val="bg1"/>
                </a:solidFill>
                <a:latin typeface="Segoe UI"/>
                <a:cs typeface="Segoe UI" panose="020B0502040204020203" pitchFamily="34" charset="0"/>
              </a:rPr>
              <a:t>Sign up in minutes</a:t>
            </a: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 </a:t>
            </a:r>
            <a:r>
              <a:rPr lang="en-US" sz="2000" dirty="0">
                <a:solidFill>
                  <a:schemeClr val="bg1"/>
                </a:solidFill>
                <a:latin typeface="Segoe UI"/>
                <a:cs typeface="Segoe UI" panose="020B0502040204020203" pitchFamily="34" charset="0"/>
              </a:rPr>
              <a:t>with</a:t>
            </a: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 no funding required</a:t>
            </a:r>
            <a: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a:t>
            </a:r>
            <a:b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br>
            <a:br>
              <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br>
            <a:r>
              <a:rPr kumimoji="0" lang="en-US" sz="24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hlinkClick r:id="rId4">
                  <a:extLst>
                    <a:ext uri="{A12FA001-AC4F-418D-AE19-62706E023703}">
                      <ahyp:hlinkClr xmlns:ahyp="http://schemas.microsoft.com/office/drawing/2018/hyperlinkcolor" val="tx"/>
                    </a:ext>
                  </a:extLst>
                </a:hlinkClick>
              </a:rPr>
              <a:t>https://aka.ms/founders-hub</a:t>
            </a:r>
            <a:r>
              <a:rPr kumimoji="0" lang="en-US" sz="24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rPr>
              <a:t> </a:t>
            </a:r>
            <a:endParaRPr kumimoji="0" lang="en-US" sz="2000" b="0" i="0" u="none" strike="noStrike" kern="1200" cap="none" spc="0" normalizeH="0" baseline="0" noProof="0" dirty="0">
              <a:ln>
                <a:noFill/>
              </a:ln>
              <a:solidFill>
                <a:schemeClr val="bg1"/>
              </a:solidFill>
              <a:effectLst/>
              <a:uLnTx/>
              <a:uFillTx/>
              <a:latin typeface="Segoe UI"/>
              <a:ea typeface="+mn-ea"/>
              <a:cs typeface="Segoe UI Semibold" panose="020B0702040204020203"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2E3E1A02-957C-A9E8-8BA2-2860F6569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4029" y="528640"/>
            <a:ext cx="7629525" cy="7372350"/>
          </a:xfrm>
          <a:prstGeom prst="rect">
            <a:avLst/>
          </a:prstGeom>
        </p:spPr>
      </p:pic>
      <p:grpSp>
        <p:nvGrpSpPr>
          <p:cNvPr id="2" name="Group 1">
            <a:extLst>
              <a:ext uri="{FF2B5EF4-FFF2-40B4-BE49-F238E27FC236}">
                <a16:creationId xmlns:a16="http://schemas.microsoft.com/office/drawing/2014/main" id="{9FD1DF4B-84BC-0F8D-860B-76AF183098B3}"/>
              </a:ext>
            </a:extLst>
          </p:cNvPr>
          <p:cNvGrpSpPr/>
          <p:nvPr/>
        </p:nvGrpSpPr>
        <p:grpSpPr>
          <a:xfrm>
            <a:off x="411140" y="6080106"/>
            <a:ext cx="2419609" cy="369332"/>
            <a:chOff x="411140" y="6080106"/>
            <a:chExt cx="2419609" cy="369332"/>
          </a:xfrm>
        </p:grpSpPr>
        <p:pic>
          <p:nvPicPr>
            <p:cNvPr id="5" name="Picture 4" descr="A picture containing ax, vector graphics, tool&#10;&#10;Description automatically generated">
              <a:extLst>
                <a:ext uri="{FF2B5EF4-FFF2-40B4-BE49-F238E27FC236}">
                  <a16:creationId xmlns:a16="http://schemas.microsoft.com/office/drawing/2014/main" id="{DB66429C-8B7D-BDE1-6313-BB1B8E60601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1140" y="6103628"/>
              <a:ext cx="396256" cy="322288"/>
            </a:xfrm>
            <a:prstGeom prst="rect">
              <a:avLst/>
            </a:prstGeom>
          </p:spPr>
        </p:pic>
        <p:sp>
          <p:nvSpPr>
            <p:cNvPr id="6" name="TextBox 5">
              <a:extLst>
                <a:ext uri="{FF2B5EF4-FFF2-40B4-BE49-F238E27FC236}">
                  <a16:creationId xmlns:a16="http://schemas.microsoft.com/office/drawing/2014/main" id="{DD6AFD8D-A9C0-373D-D6C4-99512382AC16}"/>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1614047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98001766-62E8-796E-F471-5F80862AF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029" y="528640"/>
            <a:ext cx="7629525" cy="7372350"/>
          </a:xfrm>
          <a:prstGeom prst="rect">
            <a:avLst/>
          </a:prstGeom>
        </p:spPr>
      </p:pic>
      <p:grpSp>
        <p:nvGrpSpPr>
          <p:cNvPr id="3" name="Group 2">
            <a:extLst>
              <a:ext uri="{FF2B5EF4-FFF2-40B4-BE49-F238E27FC236}">
                <a16:creationId xmlns:a16="http://schemas.microsoft.com/office/drawing/2014/main" id="{DB9374F0-3D97-9E7E-B5A9-238BDC0F4DED}"/>
              </a:ext>
            </a:extLst>
          </p:cNvPr>
          <p:cNvGrpSpPr/>
          <p:nvPr/>
        </p:nvGrpSpPr>
        <p:grpSpPr>
          <a:xfrm>
            <a:off x="411140" y="6080106"/>
            <a:ext cx="2419609" cy="369332"/>
            <a:chOff x="411140" y="6080106"/>
            <a:chExt cx="2419609" cy="369332"/>
          </a:xfrm>
        </p:grpSpPr>
        <p:pic>
          <p:nvPicPr>
            <p:cNvPr id="4" name="Picture 3" descr="A picture containing ax, vector graphics, tool&#10;&#10;Description automatically generated">
              <a:extLst>
                <a:ext uri="{FF2B5EF4-FFF2-40B4-BE49-F238E27FC236}">
                  <a16:creationId xmlns:a16="http://schemas.microsoft.com/office/drawing/2014/main" id="{03030404-DFFE-9BE5-48CB-54C634F89CF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1140" y="6103628"/>
              <a:ext cx="396256" cy="322288"/>
            </a:xfrm>
            <a:prstGeom prst="rect">
              <a:avLst/>
            </a:prstGeom>
          </p:spPr>
        </p:pic>
        <p:sp>
          <p:nvSpPr>
            <p:cNvPr id="5" name="TextBox 4">
              <a:extLst>
                <a:ext uri="{FF2B5EF4-FFF2-40B4-BE49-F238E27FC236}">
                  <a16:creationId xmlns:a16="http://schemas.microsoft.com/office/drawing/2014/main" id="{4D9B0F37-F19C-EF3B-F596-047AD90FDD38}"/>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1863120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B94506-442F-547C-4346-409C2B9E6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7371" y="472796"/>
            <a:ext cx="844323" cy="7852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31">
            <a:extLst>
              <a:ext uri="{FF2B5EF4-FFF2-40B4-BE49-F238E27FC236}">
                <a16:creationId xmlns:a16="http://schemas.microsoft.com/office/drawing/2014/main" id="{80B6F0E3-A03B-E3BB-12DB-698D10F9A1CF}"/>
              </a:ext>
            </a:extLst>
          </p:cNvPr>
          <p:cNvSpPr>
            <a:spLocks/>
          </p:cNvSpPr>
          <p:nvPr/>
        </p:nvSpPr>
        <p:spPr>
          <a:xfrm>
            <a:off x="4572457" y="2046514"/>
            <a:ext cx="6618058" cy="3679372"/>
          </a:xfrm>
          <a:prstGeom prst="roundRect">
            <a:avLst>
              <a:gd name="adj" fmla="val 3689"/>
            </a:avLst>
          </a:prstGeom>
          <a:gradFill flip="none" rotWithShape="1">
            <a:gsLst>
              <a:gs pos="0">
                <a:schemeClr val="bg2"/>
              </a:gs>
              <a:gs pos="91000">
                <a:srgbClr val="5D5BD5"/>
              </a:gs>
            </a:gsLst>
            <a:lin ang="72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6" name="Text Placeholder 5">
            <a:extLst>
              <a:ext uri="{FF2B5EF4-FFF2-40B4-BE49-F238E27FC236}">
                <a16:creationId xmlns:a16="http://schemas.microsoft.com/office/drawing/2014/main" id="{5A1EF042-648D-75BE-0E5C-D401729BBD70}"/>
              </a:ext>
            </a:extLst>
          </p:cNvPr>
          <p:cNvSpPr txBox="1">
            <a:spLocks/>
          </p:cNvSpPr>
          <p:nvPr/>
        </p:nvSpPr>
        <p:spPr>
          <a:xfrm>
            <a:off x="1008972" y="3110603"/>
            <a:ext cx="3171598" cy="155119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9FA2FD"/>
                </a:solidFill>
                <a:latin typeface="+mj-lt"/>
              </a:rPr>
              <a:t>Put your application at the Center of Hybrid Collaboration</a:t>
            </a:r>
          </a:p>
        </p:txBody>
      </p:sp>
      <p:sp>
        <p:nvSpPr>
          <p:cNvPr id="7" name="Text Placeholder 5">
            <a:extLst>
              <a:ext uri="{FF2B5EF4-FFF2-40B4-BE49-F238E27FC236}">
                <a16:creationId xmlns:a16="http://schemas.microsoft.com/office/drawing/2014/main" id="{23F1772C-CEBE-697A-B350-445C6A6696BB}"/>
              </a:ext>
            </a:extLst>
          </p:cNvPr>
          <p:cNvSpPr txBox="1">
            <a:spLocks/>
          </p:cNvSpPr>
          <p:nvPr/>
        </p:nvSpPr>
        <p:spPr>
          <a:xfrm>
            <a:off x="5283201" y="2889004"/>
            <a:ext cx="5254170" cy="1994392"/>
          </a:xfrm>
          <a:prstGeom prst="rect">
            <a:avLst/>
          </a:prstGeom>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2"/>
                </a:solidFill>
              </a:rPr>
              <a:t>Microsoft Teams is a collaboration tool and application distribution platform that helps partners deliver their solutions where millions of users connect and get their work done in today’s hybrid workplace. </a:t>
            </a:r>
          </a:p>
        </p:txBody>
      </p:sp>
      <p:pic>
        <p:nvPicPr>
          <p:cNvPr id="2" name="Picture 1" descr="Graphical user interface, application&#10;&#10;Description automatically generated">
            <a:extLst>
              <a:ext uri="{FF2B5EF4-FFF2-40B4-BE49-F238E27FC236}">
                <a16:creationId xmlns:a16="http://schemas.microsoft.com/office/drawing/2014/main" id="{91023D92-C9FB-3485-AD61-C5D6F1C1A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0053" y="4746462"/>
            <a:ext cx="2533868" cy="2448457"/>
          </a:xfrm>
          <a:prstGeom prst="rect">
            <a:avLst/>
          </a:prstGeom>
        </p:spPr>
      </p:pic>
      <p:grpSp>
        <p:nvGrpSpPr>
          <p:cNvPr id="4" name="Group 3">
            <a:extLst>
              <a:ext uri="{FF2B5EF4-FFF2-40B4-BE49-F238E27FC236}">
                <a16:creationId xmlns:a16="http://schemas.microsoft.com/office/drawing/2014/main" id="{CCF03A07-ECE3-E20D-B7A2-540E3CE76070}"/>
              </a:ext>
            </a:extLst>
          </p:cNvPr>
          <p:cNvGrpSpPr/>
          <p:nvPr/>
        </p:nvGrpSpPr>
        <p:grpSpPr>
          <a:xfrm>
            <a:off x="411140" y="6080106"/>
            <a:ext cx="2419609" cy="369332"/>
            <a:chOff x="411140" y="6080106"/>
            <a:chExt cx="2419609" cy="369332"/>
          </a:xfrm>
        </p:grpSpPr>
        <p:pic>
          <p:nvPicPr>
            <p:cNvPr id="8" name="Picture 7" descr="A picture containing ax, vector graphics, tool&#10;&#10;Description automatically generated">
              <a:extLst>
                <a:ext uri="{FF2B5EF4-FFF2-40B4-BE49-F238E27FC236}">
                  <a16:creationId xmlns:a16="http://schemas.microsoft.com/office/drawing/2014/main" id="{F20B52E2-798B-2F09-DE3F-814E5531C12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1140" y="6103628"/>
              <a:ext cx="396256" cy="322288"/>
            </a:xfrm>
            <a:prstGeom prst="rect">
              <a:avLst/>
            </a:prstGeom>
          </p:spPr>
        </p:pic>
        <p:sp>
          <p:nvSpPr>
            <p:cNvPr id="9" name="TextBox 8">
              <a:extLst>
                <a:ext uri="{FF2B5EF4-FFF2-40B4-BE49-F238E27FC236}">
                  <a16:creationId xmlns:a16="http://schemas.microsoft.com/office/drawing/2014/main" id="{08B18373-1230-46DF-FBFF-DDB47A192893}"/>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58455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600A0C-8899-9E05-EC07-7E45C3B77BDD}"/>
              </a:ext>
            </a:extLst>
          </p:cNvPr>
          <p:cNvSpPr txBox="1">
            <a:spLocks/>
          </p:cNvSpPr>
          <p:nvPr/>
        </p:nvSpPr>
        <p:spPr>
          <a:xfrm>
            <a:off x="579400" y="3870047"/>
            <a:ext cx="2406268"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9FA2FD"/>
                </a:solidFill>
                <a:effectLst/>
                <a:uLnTx/>
                <a:uFillTx/>
                <a:latin typeface="+mj-lt"/>
                <a:ea typeface="+mn-ea"/>
                <a:cs typeface="Segoe UI Semibold" panose="020B0502040204020203" pitchFamily="34" charset="0"/>
              </a:rPr>
              <a:t>Chat</a:t>
            </a:r>
            <a:endParaRPr kumimoji="0" lang="en-US" sz="2400" i="0" u="none" strike="noStrike" kern="1200" cap="none" spc="0" normalizeH="0" baseline="0" noProof="0" dirty="0">
              <a:ln>
                <a:noFill/>
              </a:ln>
              <a:solidFill>
                <a:srgbClr val="9FA2FD"/>
              </a:solidFill>
              <a:effectLst/>
              <a:uLnTx/>
              <a:uFillTx/>
              <a:latin typeface="+mj-lt"/>
              <a:ea typeface="+mn-ea"/>
            </a:endParaRPr>
          </a:p>
        </p:txBody>
      </p:sp>
      <p:sp>
        <p:nvSpPr>
          <p:cNvPr id="5" name="Rectangle: Rounded Corners 41">
            <a:extLst>
              <a:ext uri="{FF2B5EF4-FFF2-40B4-BE49-F238E27FC236}">
                <a16:creationId xmlns:a16="http://schemas.microsoft.com/office/drawing/2014/main" id="{D39B1B4B-FFDD-10F7-F03F-A48663AE40E2}"/>
              </a:ext>
              <a:ext uri="{C183D7F6-B498-43B3-948B-1728B52AA6E4}">
                <adec:decorative xmlns:adec="http://schemas.microsoft.com/office/drawing/2017/decorative" val="1"/>
              </a:ext>
            </a:extLst>
          </p:cNvPr>
          <p:cNvSpPr/>
          <p:nvPr/>
        </p:nvSpPr>
        <p:spPr bwMode="auto">
          <a:xfrm>
            <a:off x="1478576" y="3587290"/>
            <a:ext cx="607916"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D5BD5"/>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21305CE-F61F-B752-B1DA-24AAAA43351A}"/>
              </a:ext>
            </a:extLst>
          </p:cNvPr>
          <p:cNvSpPr txBox="1">
            <a:spLocks/>
          </p:cNvSpPr>
          <p:nvPr/>
        </p:nvSpPr>
        <p:spPr>
          <a:xfrm>
            <a:off x="3455043" y="3939719"/>
            <a:ext cx="2406268"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9FA2FD"/>
                </a:solidFill>
                <a:effectLst/>
                <a:uLnTx/>
                <a:uFillTx/>
                <a:latin typeface="+mj-lt"/>
                <a:ea typeface="+mn-ea"/>
                <a:cs typeface="Segoe UI Semibold" panose="020B0502040204020203" pitchFamily="34" charset="0"/>
              </a:rPr>
              <a:t>Meetings</a:t>
            </a:r>
            <a:endParaRPr kumimoji="0" lang="en-US" sz="2400" i="0" u="none" strike="noStrike" kern="1200" cap="none" spc="0" normalizeH="0" baseline="0" noProof="0" dirty="0">
              <a:ln>
                <a:noFill/>
              </a:ln>
              <a:solidFill>
                <a:srgbClr val="9FA2FD"/>
              </a:solidFill>
              <a:effectLst/>
              <a:uLnTx/>
              <a:uFillTx/>
              <a:latin typeface="+mj-lt"/>
              <a:ea typeface="+mn-ea"/>
            </a:endParaRPr>
          </a:p>
        </p:txBody>
      </p:sp>
      <p:sp>
        <p:nvSpPr>
          <p:cNvPr id="7" name="Rectangle: Rounded Corners 43">
            <a:extLst>
              <a:ext uri="{FF2B5EF4-FFF2-40B4-BE49-F238E27FC236}">
                <a16:creationId xmlns:a16="http://schemas.microsoft.com/office/drawing/2014/main" id="{A2073ECB-3C7A-431B-B5DD-5C403C29D502}"/>
              </a:ext>
              <a:ext uri="{C183D7F6-B498-43B3-948B-1728B52AA6E4}">
                <adec:decorative xmlns:adec="http://schemas.microsoft.com/office/drawing/2017/decorative" val="1"/>
              </a:ext>
            </a:extLst>
          </p:cNvPr>
          <p:cNvSpPr/>
          <p:nvPr/>
        </p:nvSpPr>
        <p:spPr bwMode="auto">
          <a:xfrm>
            <a:off x="4354219" y="3587290"/>
            <a:ext cx="607916"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D5BD5"/>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0E6F0AA-4200-1C2C-C839-4EA27B0FB6AC}"/>
              </a:ext>
            </a:extLst>
          </p:cNvPr>
          <p:cNvSpPr txBox="1">
            <a:spLocks/>
          </p:cNvSpPr>
          <p:nvPr/>
        </p:nvSpPr>
        <p:spPr>
          <a:xfrm>
            <a:off x="6446154" y="3939719"/>
            <a:ext cx="2175332" cy="110799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9FA2FD"/>
                </a:solidFill>
                <a:effectLst/>
                <a:uLnTx/>
                <a:uFillTx/>
                <a:latin typeface="+mj-lt"/>
                <a:ea typeface="+mn-ea"/>
                <a:cs typeface="Segoe UI Semibold" panose="020B0502040204020203" pitchFamily="34" charset="0"/>
              </a:rPr>
              <a:t>Collaboration with the power of Apps</a:t>
            </a:r>
            <a:endParaRPr kumimoji="0" lang="en-US" sz="2400" i="0" u="none" strike="noStrike" kern="1200" cap="none" spc="0" normalizeH="0" baseline="0" noProof="0">
              <a:ln>
                <a:noFill/>
              </a:ln>
              <a:solidFill>
                <a:srgbClr val="9FA2FD"/>
              </a:solidFill>
              <a:effectLst/>
              <a:uLnTx/>
              <a:uFillTx/>
              <a:latin typeface="+mj-lt"/>
              <a:ea typeface="+mn-ea"/>
            </a:endParaRPr>
          </a:p>
        </p:txBody>
      </p:sp>
      <p:sp>
        <p:nvSpPr>
          <p:cNvPr id="9" name="Rectangle: Rounded Corners 44">
            <a:extLst>
              <a:ext uri="{FF2B5EF4-FFF2-40B4-BE49-F238E27FC236}">
                <a16:creationId xmlns:a16="http://schemas.microsoft.com/office/drawing/2014/main" id="{D225D052-7854-4C6D-023C-7FA848BAB59C}"/>
              </a:ext>
              <a:ext uri="{C183D7F6-B498-43B3-948B-1728B52AA6E4}">
                <adec:decorative xmlns:adec="http://schemas.microsoft.com/office/drawing/2017/decorative" val="1"/>
              </a:ext>
            </a:extLst>
          </p:cNvPr>
          <p:cNvSpPr/>
          <p:nvPr/>
        </p:nvSpPr>
        <p:spPr bwMode="auto">
          <a:xfrm>
            <a:off x="7229862" y="3587290"/>
            <a:ext cx="607916"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D5BD5"/>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7135ACBB-D489-4652-2C74-A15FBE937DBD}"/>
              </a:ext>
            </a:extLst>
          </p:cNvPr>
          <p:cNvSpPr txBox="1">
            <a:spLocks/>
          </p:cNvSpPr>
          <p:nvPr/>
        </p:nvSpPr>
        <p:spPr>
          <a:xfrm>
            <a:off x="9206329" y="3939719"/>
            <a:ext cx="2406268" cy="73866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rgbClr val="9FA2FD"/>
                </a:solidFill>
                <a:effectLst/>
                <a:uLnTx/>
                <a:uFillTx/>
                <a:latin typeface="+mj-lt"/>
                <a:ea typeface="+mn-ea"/>
                <a:cs typeface="Segoe UI Semibold" panose="020B0502040204020203" pitchFamily="34" charset="0"/>
              </a:rPr>
              <a:t>Business process workflows</a:t>
            </a:r>
            <a:endParaRPr kumimoji="0" lang="en-US" sz="2400" i="0" u="none" strike="noStrike" kern="1200" cap="none" spc="0" normalizeH="0" baseline="0" noProof="0">
              <a:ln>
                <a:noFill/>
              </a:ln>
              <a:solidFill>
                <a:srgbClr val="9FA2FD"/>
              </a:solidFill>
              <a:effectLst/>
              <a:uLnTx/>
              <a:uFillTx/>
              <a:latin typeface="+mj-lt"/>
              <a:ea typeface="+mn-ea"/>
            </a:endParaRPr>
          </a:p>
        </p:txBody>
      </p:sp>
      <p:sp>
        <p:nvSpPr>
          <p:cNvPr id="11" name="Rectangle: Rounded Corners 46">
            <a:extLst>
              <a:ext uri="{FF2B5EF4-FFF2-40B4-BE49-F238E27FC236}">
                <a16:creationId xmlns:a16="http://schemas.microsoft.com/office/drawing/2014/main" id="{1E69DD98-6A8D-994B-DD1B-7602C46F6C70}"/>
              </a:ext>
              <a:ext uri="{C183D7F6-B498-43B3-948B-1728B52AA6E4}">
                <adec:decorative xmlns:adec="http://schemas.microsoft.com/office/drawing/2017/decorative" val="1"/>
              </a:ext>
            </a:extLst>
          </p:cNvPr>
          <p:cNvSpPr/>
          <p:nvPr/>
        </p:nvSpPr>
        <p:spPr bwMode="auto">
          <a:xfrm>
            <a:off x="10105505" y="3587290"/>
            <a:ext cx="607916" cy="45720"/>
          </a:xfrm>
          <a:prstGeom prst="roundRect">
            <a:avLst>
              <a:gd name="adj" fmla="val 50000"/>
            </a:avLst>
          </a:prstGeom>
          <a:solidFill>
            <a:srgbClr val="5D5BD5"/>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5D5BD5"/>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F7085B8A-1AAA-9F77-82BD-2D31776B6732}"/>
              </a:ext>
            </a:extLst>
          </p:cNvPr>
          <p:cNvGrpSpPr/>
          <p:nvPr/>
        </p:nvGrpSpPr>
        <p:grpSpPr>
          <a:xfrm>
            <a:off x="1272793" y="2200540"/>
            <a:ext cx="1019482" cy="1020540"/>
            <a:chOff x="1272793" y="2200540"/>
            <a:chExt cx="1019482" cy="1020540"/>
          </a:xfrm>
        </p:grpSpPr>
        <p:sp>
          <p:nvSpPr>
            <p:cNvPr id="13" name="Rectangle: Rounded Corners 26">
              <a:extLst>
                <a:ext uri="{FF2B5EF4-FFF2-40B4-BE49-F238E27FC236}">
                  <a16:creationId xmlns:a16="http://schemas.microsoft.com/office/drawing/2014/main" id="{DC5F2BB5-5622-722A-E6F7-CFB2783CEAD0}"/>
                </a:ext>
              </a:extLst>
            </p:cNvPr>
            <p:cNvSpPr>
              <a:spLocks/>
            </p:cNvSpPr>
            <p:nvPr/>
          </p:nvSpPr>
          <p:spPr>
            <a:xfrm>
              <a:off x="1272793" y="2200540"/>
              <a:ext cx="1019482" cy="1020540"/>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_5" title="Icon of two overlapping chat bubbles">
              <a:extLst>
                <a:ext uri="{FF2B5EF4-FFF2-40B4-BE49-F238E27FC236}">
                  <a16:creationId xmlns:a16="http://schemas.microsoft.com/office/drawing/2014/main" id="{B2E24AEA-1584-622F-2A70-323980CD1898}"/>
                </a:ext>
              </a:extLst>
            </p:cNvPr>
            <p:cNvSpPr>
              <a:spLocks noChangeAspect="1" noEditPoints="1"/>
            </p:cNvSpPr>
            <p:nvPr/>
          </p:nvSpPr>
          <p:spPr bwMode="auto">
            <a:xfrm>
              <a:off x="1513888" y="2500758"/>
              <a:ext cx="537292" cy="420104"/>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7B557658-02CC-54B0-34BB-707657B570BC}"/>
              </a:ext>
            </a:extLst>
          </p:cNvPr>
          <p:cNvGrpSpPr/>
          <p:nvPr/>
        </p:nvGrpSpPr>
        <p:grpSpPr>
          <a:xfrm>
            <a:off x="4148436" y="2200540"/>
            <a:ext cx="1019482" cy="1020540"/>
            <a:chOff x="4148436" y="2200540"/>
            <a:chExt cx="1019482" cy="1020540"/>
          </a:xfrm>
        </p:grpSpPr>
        <p:sp>
          <p:nvSpPr>
            <p:cNvPr id="16" name="Rectangle: Rounded Corners 30">
              <a:extLst>
                <a:ext uri="{FF2B5EF4-FFF2-40B4-BE49-F238E27FC236}">
                  <a16:creationId xmlns:a16="http://schemas.microsoft.com/office/drawing/2014/main" id="{B5CAFD02-6374-AE52-A24C-CB53E98BAC90}"/>
                </a:ext>
              </a:extLst>
            </p:cNvPr>
            <p:cNvSpPr>
              <a:spLocks/>
            </p:cNvSpPr>
            <p:nvPr/>
          </p:nvSpPr>
          <p:spPr>
            <a:xfrm>
              <a:off x="4148436" y="2200540"/>
              <a:ext cx="1019482" cy="1020540"/>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eetingPlanner_EBF2" title="Icon of a person in front of a calendar">
              <a:extLst>
                <a:ext uri="{FF2B5EF4-FFF2-40B4-BE49-F238E27FC236}">
                  <a16:creationId xmlns:a16="http://schemas.microsoft.com/office/drawing/2014/main" id="{D4BDBB10-C57A-9BD2-1E50-4B9F64253D52}"/>
                </a:ext>
              </a:extLst>
            </p:cNvPr>
            <p:cNvSpPr>
              <a:spLocks noChangeAspect="1" noEditPoints="1"/>
            </p:cNvSpPr>
            <p:nvPr/>
          </p:nvSpPr>
          <p:spPr bwMode="auto">
            <a:xfrm>
              <a:off x="4461382" y="2500758"/>
              <a:ext cx="393592" cy="420104"/>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2E8105F1-ED21-3413-3F33-E95D5F775FE7}"/>
              </a:ext>
            </a:extLst>
          </p:cNvPr>
          <p:cNvGrpSpPr/>
          <p:nvPr/>
        </p:nvGrpSpPr>
        <p:grpSpPr>
          <a:xfrm>
            <a:off x="7024079" y="2200540"/>
            <a:ext cx="1019482" cy="1020540"/>
            <a:chOff x="7024079" y="2200540"/>
            <a:chExt cx="1019482" cy="1020540"/>
          </a:xfrm>
        </p:grpSpPr>
        <p:sp>
          <p:nvSpPr>
            <p:cNvPr id="19" name="Rectangle: Rounded Corners 31">
              <a:extLst>
                <a:ext uri="{FF2B5EF4-FFF2-40B4-BE49-F238E27FC236}">
                  <a16:creationId xmlns:a16="http://schemas.microsoft.com/office/drawing/2014/main" id="{26B77DFF-264A-B6BD-4BF3-EFB332967665}"/>
                </a:ext>
              </a:extLst>
            </p:cNvPr>
            <p:cNvSpPr>
              <a:spLocks/>
            </p:cNvSpPr>
            <p:nvPr/>
          </p:nvSpPr>
          <p:spPr>
            <a:xfrm>
              <a:off x="7024079" y="2200540"/>
              <a:ext cx="1019482" cy="1020540"/>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eople_12" title="Icon of three people">
              <a:extLst>
                <a:ext uri="{FF2B5EF4-FFF2-40B4-BE49-F238E27FC236}">
                  <a16:creationId xmlns:a16="http://schemas.microsoft.com/office/drawing/2014/main" id="{8FB7EE1F-28FB-0A31-6CD7-CC8B3FE38A8A}"/>
                </a:ext>
              </a:extLst>
            </p:cNvPr>
            <p:cNvSpPr>
              <a:spLocks noChangeAspect="1" noEditPoints="1"/>
            </p:cNvSpPr>
            <p:nvPr/>
          </p:nvSpPr>
          <p:spPr bwMode="auto">
            <a:xfrm>
              <a:off x="7287620" y="2500758"/>
              <a:ext cx="492400" cy="42010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61AD477A-03A1-EAA1-4E2C-6C430C8D9F85}"/>
              </a:ext>
            </a:extLst>
          </p:cNvPr>
          <p:cNvGrpSpPr/>
          <p:nvPr/>
        </p:nvGrpSpPr>
        <p:grpSpPr>
          <a:xfrm>
            <a:off x="9899722" y="2200540"/>
            <a:ext cx="1019482" cy="1020540"/>
            <a:chOff x="9899722" y="2200540"/>
            <a:chExt cx="1019482" cy="1020540"/>
          </a:xfrm>
        </p:grpSpPr>
        <p:sp>
          <p:nvSpPr>
            <p:cNvPr id="22" name="Rectangle: Rounded Corners 32">
              <a:extLst>
                <a:ext uri="{FF2B5EF4-FFF2-40B4-BE49-F238E27FC236}">
                  <a16:creationId xmlns:a16="http://schemas.microsoft.com/office/drawing/2014/main" id="{A443FB61-2373-A381-14BE-9FD045753531}"/>
                </a:ext>
              </a:extLst>
            </p:cNvPr>
            <p:cNvSpPr>
              <a:spLocks/>
            </p:cNvSpPr>
            <p:nvPr/>
          </p:nvSpPr>
          <p:spPr>
            <a:xfrm>
              <a:off x="9899722" y="2200540"/>
              <a:ext cx="1019482" cy="1020540"/>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a:extLst>
                <a:ext uri="{FF2B5EF4-FFF2-40B4-BE49-F238E27FC236}">
                  <a16:creationId xmlns:a16="http://schemas.microsoft.com/office/drawing/2014/main" id="{DE64DF3B-6BC7-D971-6F74-3ED5CE78AD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8043" y="2469390"/>
              <a:ext cx="482840" cy="482840"/>
            </a:xfrm>
            <a:prstGeom prst="rect">
              <a:avLst/>
            </a:prstGeom>
          </p:spPr>
        </p:pic>
      </p:grpSp>
      <p:pic>
        <p:nvPicPr>
          <p:cNvPr id="24" name="Picture 23" descr="Graphical user interface, application&#10;&#10;Description automatically generated">
            <a:extLst>
              <a:ext uri="{FF2B5EF4-FFF2-40B4-BE49-F238E27FC236}">
                <a16:creationId xmlns:a16="http://schemas.microsoft.com/office/drawing/2014/main" id="{BB16C6C5-CF84-9047-1A74-9ED62330B6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0053" y="4746462"/>
            <a:ext cx="2533868" cy="2448457"/>
          </a:xfrm>
          <a:prstGeom prst="rect">
            <a:avLst/>
          </a:prstGeom>
        </p:spPr>
      </p:pic>
      <p:grpSp>
        <p:nvGrpSpPr>
          <p:cNvPr id="2" name="Group 1">
            <a:extLst>
              <a:ext uri="{FF2B5EF4-FFF2-40B4-BE49-F238E27FC236}">
                <a16:creationId xmlns:a16="http://schemas.microsoft.com/office/drawing/2014/main" id="{3DC12183-E589-E217-A662-B628CE63780C}"/>
              </a:ext>
            </a:extLst>
          </p:cNvPr>
          <p:cNvGrpSpPr/>
          <p:nvPr/>
        </p:nvGrpSpPr>
        <p:grpSpPr>
          <a:xfrm>
            <a:off x="411140" y="6080106"/>
            <a:ext cx="2419609" cy="369332"/>
            <a:chOff x="411140" y="6080106"/>
            <a:chExt cx="2419609" cy="369332"/>
          </a:xfrm>
        </p:grpSpPr>
        <p:pic>
          <p:nvPicPr>
            <p:cNvPr id="3" name="Picture 2" descr="A picture containing ax, vector graphics, tool&#10;&#10;Description automatically generated">
              <a:extLst>
                <a:ext uri="{FF2B5EF4-FFF2-40B4-BE49-F238E27FC236}">
                  <a16:creationId xmlns:a16="http://schemas.microsoft.com/office/drawing/2014/main" id="{028C052B-FA20-C353-2E52-1B05EF8BD43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1140" y="6103628"/>
              <a:ext cx="396256" cy="322288"/>
            </a:xfrm>
            <a:prstGeom prst="rect">
              <a:avLst/>
            </a:prstGeom>
          </p:spPr>
        </p:pic>
        <p:sp>
          <p:nvSpPr>
            <p:cNvPr id="25" name="TextBox 24">
              <a:extLst>
                <a:ext uri="{FF2B5EF4-FFF2-40B4-BE49-F238E27FC236}">
                  <a16:creationId xmlns:a16="http://schemas.microsoft.com/office/drawing/2014/main" id="{DC0B0BE7-D961-4C7E-214B-5631B73AA17C}"/>
                </a:ext>
              </a:extLst>
            </p:cNvPr>
            <p:cNvSpPr txBox="1"/>
            <p:nvPr/>
          </p:nvSpPr>
          <p:spPr>
            <a:xfrm>
              <a:off x="807396" y="6080106"/>
              <a:ext cx="2023353" cy="369332"/>
            </a:xfrm>
            <a:prstGeom prst="rect">
              <a:avLst/>
            </a:prstGeom>
            <a:noFill/>
          </p:spPr>
          <p:txBody>
            <a:bodyPr wrap="square" rtlCol="0" anchor="ctr">
              <a:spAutoFit/>
            </a:bodyPr>
            <a:lstStyle/>
            <a:p>
              <a:r>
                <a:rPr lang="en-US" dirty="0">
                  <a:solidFill>
                    <a:schemeClr val="bg1"/>
                  </a:solidFill>
                </a:rPr>
                <a:t>#TeamsAppCamp</a:t>
              </a:r>
            </a:p>
          </p:txBody>
        </p:sp>
      </p:grpSp>
    </p:spTree>
    <p:extLst>
      <p:ext uri="{BB962C8B-B14F-4D97-AF65-F5344CB8AC3E}">
        <p14:creationId xmlns:p14="http://schemas.microsoft.com/office/powerpoint/2010/main" val="357643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41000" decel="59000" autoRev="1" fill="hold" nodeType="withEffect">
                                  <p:stCondLst>
                                    <p:cond delay="0"/>
                                  </p:stCondLst>
                                  <p:childTnLst>
                                    <p:animScale>
                                      <p:cBhvr>
                                        <p:cTn id="8" dur="250" fill="hold"/>
                                        <p:tgtEl>
                                          <p:spTgt spid="12"/>
                                        </p:tgtEl>
                                      </p:cBhvr>
                                      <p:by x="110000" y="110000"/>
                                    </p:animScale>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6" presetClass="emph" presetSubtype="0" accel="41000" decel="59000" autoRev="1" fill="hold" nodeType="withEffect">
                                  <p:stCondLst>
                                    <p:cond delay="0"/>
                                  </p:stCondLst>
                                  <p:childTnLst>
                                    <p:animScale>
                                      <p:cBhvr>
                                        <p:cTn id="12" dur="250" fill="hold"/>
                                        <p:tgtEl>
                                          <p:spTgt spid="15"/>
                                        </p:tgtEl>
                                      </p:cBhvr>
                                      <p:by x="110000" y="110000"/>
                                    </p:animScale>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6" presetClass="emph" presetSubtype="0" accel="41000" decel="59000" autoRev="1" fill="hold" nodeType="withEffect">
                                  <p:stCondLst>
                                    <p:cond delay="0"/>
                                  </p:stCondLst>
                                  <p:childTnLst>
                                    <p:animScale>
                                      <p:cBhvr>
                                        <p:cTn id="16" dur="250" fill="hold"/>
                                        <p:tgtEl>
                                          <p:spTgt spid="18"/>
                                        </p:tgtEl>
                                      </p:cBhvr>
                                      <p:by x="110000" y="110000"/>
                                    </p:animScale>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6" presetClass="emph" presetSubtype="0" accel="41000" decel="59000" autoRev="1" fill="hold" nodeType="withEffect">
                                  <p:stCondLst>
                                    <p:cond delay="0"/>
                                  </p:stCondLst>
                                  <p:childTnLst>
                                    <p:animScale>
                                      <p:cBhvr>
                                        <p:cTn id="20" dur="250" fill="hold"/>
                                        <p:tgtEl>
                                          <p:spTgt spid="21"/>
                                        </p:tgtEl>
                                      </p:cBhvr>
                                      <p:by x="110000" y="110000"/>
                                    </p:animScale>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P spid="10" grpId="0"/>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Rounded Corners 122">
            <a:extLst>
              <a:ext uri="{FF2B5EF4-FFF2-40B4-BE49-F238E27FC236}">
                <a16:creationId xmlns:a16="http://schemas.microsoft.com/office/drawing/2014/main" id="{A09F6155-1ED1-B37D-0F5F-8AC92424A86C}"/>
              </a:ext>
              <a:ext uri="{C183D7F6-B498-43B3-948B-1728B52AA6E4}">
                <adec:decorative xmlns:adec="http://schemas.microsoft.com/office/drawing/2017/decorative" val="1"/>
              </a:ext>
            </a:extLst>
          </p:cNvPr>
          <p:cNvSpPr/>
          <p:nvPr/>
        </p:nvSpPr>
        <p:spPr bwMode="auto">
          <a:xfrm>
            <a:off x="609600"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Rounded Corners 247">
            <a:extLst>
              <a:ext uri="{FF2B5EF4-FFF2-40B4-BE49-F238E27FC236}">
                <a16:creationId xmlns:a16="http://schemas.microsoft.com/office/drawing/2014/main" id="{8364343D-E9ED-3494-B746-46404F7867D2}"/>
              </a:ext>
              <a:ext uri="{C183D7F6-B498-43B3-948B-1728B52AA6E4}">
                <adec:decorative xmlns:adec="http://schemas.microsoft.com/office/drawing/2017/decorative" val="1"/>
              </a:ext>
            </a:extLst>
          </p:cNvPr>
          <p:cNvSpPr/>
          <p:nvPr/>
        </p:nvSpPr>
        <p:spPr bwMode="auto">
          <a:xfrm>
            <a:off x="2467481"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351">
            <a:extLst>
              <a:ext uri="{FF2B5EF4-FFF2-40B4-BE49-F238E27FC236}">
                <a16:creationId xmlns:a16="http://schemas.microsoft.com/office/drawing/2014/main" id="{8392D210-7FE2-B17E-9FE8-5951DBD46152}"/>
              </a:ext>
              <a:ext uri="{C183D7F6-B498-43B3-948B-1728B52AA6E4}">
                <adec:decorative xmlns:adec="http://schemas.microsoft.com/office/drawing/2017/decorative" val="1"/>
              </a:ext>
            </a:extLst>
          </p:cNvPr>
          <p:cNvSpPr/>
          <p:nvPr/>
        </p:nvSpPr>
        <p:spPr bwMode="auto">
          <a:xfrm>
            <a:off x="4325362"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420">
            <a:extLst>
              <a:ext uri="{FF2B5EF4-FFF2-40B4-BE49-F238E27FC236}">
                <a16:creationId xmlns:a16="http://schemas.microsoft.com/office/drawing/2014/main" id="{A161EB16-DF81-F9A7-2758-E35FF8625505}"/>
              </a:ext>
              <a:ext uri="{C183D7F6-B498-43B3-948B-1728B52AA6E4}">
                <adec:decorative xmlns:adec="http://schemas.microsoft.com/office/drawing/2017/decorative" val="1"/>
              </a:ext>
            </a:extLst>
          </p:cNvPr>
          <p:cNvSpPr/>
          <p:nvPr/>
        </p:nvSpPr>
        <p:spPr bwMode="auto">
          <a:xfrm>
            <a:off x="6183243"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454">
            <a:extLst>
              <a:ext uri="{FF2B5EF4-FFF2-40B4-BE49-F238E27FC236}">
                <a16:creationId xmlns:a16="http://schemas.microsoft.com/office/drawing/2014/main" id="{F0CF566B-6D06-0DB4-AE82-321BBE4D632D}"/>
              </a:ext>
              <a:ext uri="{C183D7F6-B498-43B3-948B-1728B52AA6E4}">
                <adec:decorative xmlns:adec="http://schemas.microsoft.com/office/drawing/2017/decorative" val="1"/>
              </a:ext>
            </a:extLst>
          </p:cNvPr>
          <p:cNvSpPr/>
          <p:nvPr/>
        </p:nvSpPr>
        <p:spPr bwMode="auto">
          <a:xfrm>
            <a:off x="8041124" y="2421618"/>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Rounded Corners 2">
            <a:extLst>
              <a:ext uri="{FF2B5EF4-FFF2-40B4-BE49-F238E27FC236}">
                <a16:creationId xmlns:a16="http://schemas.microsoft.com/office/drawing/2014/main" id="{A76D88ED-3AA4-1BBD-9FA0-D6221A3FE6C5}"/>
              </a:ext>
              <a:ext uri="{C183D7F6-B498-43B3-948B-1728B52AA6E4}">
                <adec:decorative xmlns:adec="http://schemas.microsoft.com/office/drawing/2017/decorative" val="1"/>
              </a:ext>
            </a:extLst>
          </p:cNvPr>
          <p:cNvSpPr/>
          <p:nvPr/>
        </p:nvSpPr>
        <p:spPr bwMode="auto">
          <a:xfrm>
            <a:off x="9899003" y="2421365"/>
            <a:ext cx="1683396" cy="3750582"/>
          </a:xfrm>
          <a:prstGeom prst="roundRect">
            <a:avLst>
              <a:gd name="adj" fmla="val 6300"/>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FB679A77-6719-7AE7-4B90-62F55697006B}"/>
              </a:ext>
            </a:extLst>
          </p:cNvPr>
          <p:cNvSpPr txBox="1"/>
          <p:nvPr/>
        </p:nvSpPr>
        <p:spPr>
          <a:xfrm>
            <a:off x="609600" y="1211993"/>
            <a:ext cx="8618663"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 normalizeH="0" baseline="0" noProof="0" dirty="0">
                <a:ln>
                  <a:noFill/>
                </a:ln>
                <a:solidFill>
                  <a:schemeClr val="bg1"/>
                </a:solidFill>
                <a:effectLst/>
                <a:uLnTx/>
                <a:uFillTx/>
                <a:ea typeface="+mn-ea"/>
                <a:cs typeface="Segoe UI Semilight"/>
              </a:rPr>
              <a:t>The fastest-growing business application in Microsoft history</a:t>
            </a:r>
          </a:p>
        </p:txBody>
      </p:sp>
      <p:sp>
        <p:nvSpPr>
          <p:cNvPr id="10" name="TextBox 9">
            <a:extLst>
              <a:ext uri="{FF2B5EF4-FFF2-40B4-BE49-F238E27FC236}">
                <a16:creationId xmlns:a16="http://schemas.microsoft.com/office/drawing/2014/main" id="{1D30715D-E44A-B476-EE8C-512EFBB452E3}"/>
              </a:ext>
            </a:extLst>
          </p:cNvPr>
          <p:cNvSpPr txBox="1"/>
          <p:nvPr/>
        </p:nvSpPr>
        <p:spPr>
          <a:xfrm>
            <a:off x="1029067" y="3124657"/>
            <a:ext cx="844462"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dirty="0">
                <a:ln>
                  <a:noFill/>
                </a:ln>
                <a:solidFill>
                  <a:srgbClr val="5D5BD5"/>
                </a:solidFill>
                <a:effectLst/>
                <a:uLnTx/>
                <a:uFillTx/>
                <a:ea typeface="+mn-ea"/>
                <a:cs typeface="Segoe UI" panose="020B0502040204020203" pitchFamily="34" charset="0"/>
              </a:rPr>
              <a:t>270M</a:t>
            </a:r>
          </a:p>
        </p:txBody>
      </p:sp>
      <p:sp>
        <p:nvSpPr>
          <p:cNvPr id="11" name="TextBox 10">
            <a:extLst>
              <a:ext uri="{FF2B5EF4-FFF2-40B4-BE49-F238E27FC236}">
                <a16:creationId xmlns:a16="http://schemas.microsoft.com/office/drawing/2014/main" id="{9F34E8F3-59F5-3518-ECC9-E987696E54E8}"/>
              </a:ext>
            </a:extLst>
          </p:cNvPr>
          <p:cNvSpPr txBox="1"/>
          <p:nvPr/>
        </p:nvSpPr>
        <p:spPr>
          <a:xfrm>
            <a:off x="712005" y="4010307"/>
            <a:ext cx="1478586" cy="954107"/>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cs typeface="Segoe UI" panose="020B0502040204020203" pitchFamily="34" charset="0"/>
              </a:rPr>
              <a:t>More than 270 million monthly active users of Microsoft Teams</a:t>
            </a:r>
          </a:p>
        </p:txBody>
      </p:sp>
      <p:sp>
        <p:nvSpPr>
          <p:cNvPr id="12" name="TextBox 11">
            <a:extLst>
              <a:ext uri="{FF2B5EF4-FFF2-40B4-BE49-F238E27FC236}">
                <a16:creationId xmlns:a16="http://schemas.microsoft.com/office/drawing/2014/main" id="{B0EECB81-D8BE-4CAA-69BE-BF56296841AE}"/>
              </a:ext>
            </a:extLst>
          </p:cNvPr>
          <p:cNvSpPr txBox="1"/>
          <p:nvPr/>
        </p:nvSpPr>
        <p:spPr>
          <a:xfrm>
            <a:off x="4466869" y="3119122"/>
            <a:ext cx="1400383"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a:ln>
                  <a:noFill/>
                </a:ln>
                <a:solidFill>
                  <a:srgbClr val="5D5BD5"/>
                </a:solidFill>
                <a:effectLst/>
                <a:uLnTx/>
                <a:uFillTx/>
                <a:ea typeface="+mn-ea"/>
                <a:cs typeface="Segoe UI" panose="020B0502040204020203" pitchFamily="34" charset="0"/>
              </a:rPr>
              <a:t>500,000+</a:t>
            </a:r>
          </a:p>
        </p:txBody>
      </p:sp>
      <p:sp>
        <p:nvSpPr>
          <p:cNvPr id="13" name="TextBox 12">
            <a:extLst>
              <a:ext uri="{FF2B5EF4-FFF2-40B4-BE49-F238E27FC236}">
                <a16:creationId xmlns:a16="http://schemas.microsoft.com/office/drawing/2014/main" id="{474BBF6A-3F7A-30D6-2515-A9540B3EFA20}"/>
              </a:ext>
            </a:extLst>
          </p:cNvPr>
          <p:cNvSpPr txBox="1"/>
          <p:nvPr/>
        </p:nvSpPr>
        <p:spPr>
          <a:xfrm>
            <a:off x="4425962" y="4004772"/>
            <a:ext cx="1482196" cy="954107"/>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cs typeface="Segoe UI" panose="020B0502040204020203" pitchFamily="34" charset="0"/>
              </a:rPr>
              <a:t>More than 500,000 organizations use Teams</a:t>
            </a:r>
          </a:p>
        </p:txBody>
      </p:sp>
      <p:sp>
        <p:nvSpPr>
          <p:cNvPr id="14" name="TextBox 13">
            <a:extLst>
              <a:ext uri="{FF2B5EF4-FFF2-40B4-BE49-F238E27FC236}">
                <a16:creationId xmlns:a16="http://schemas.microsoft.com/office/drawing/2014/main" id="{14062584-2484-BFF3-5F57-B7912397D3C4}"/>
              </a:ext>
            </a:extLst>
          </p:cNvPr>
          <p:cNvSpPr txBox="1"/>
          <p:nvPr/>
        </p:nvSpPr>
        <p:spPr>
          <a:xfrm>
            <a:off x="6755957" y="3119122"/>
            <a:ext cx="537968"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a:ln>
                  <a:noFill/>
                </a:ln>
                <a:solidFill>
                  <a:srgbClr val="5D5BD5"/>
                </a:solidFill>
                <a:effectLst/>
                <a:uLnTx/>
                <a:uFillTx/>
                <a:ea typeface="+mn-ea"/>
                <a:cs typeface="Segoe UI" panose="020B0502040204020203" pitchFamily="34" charset="0"/>
              </a:rPr>
              <a:t>x10</a:t>
            </a:r>
          </a:p>
        </p:txBody>
      </p:sp>
      <p:sp>
        <p:nvSpPr>
          <p:cNvPr id="15" name="TextBox 14">
            <a:extLst>
              <a:ext uri="{FF2B5EF4-FFF2-40B4-BE49-F238E27FC236}">
                <a16:creationId xmlns:a16="http://schemas.microsoft.com/office/drawing/2014/main" id="{367DB3E4-2F9C-E3CE-BBBE-81813E6FCE35}"/>
              </a:ext>
            </a:extLst>
          </p:cNvPr>
          <p:cNvSpPr txBox="1"/>
          <p:nvPr/>
        </p:nvSpPr>
        <p:spPr>
          <a:xfrm>
            <a:off x="6219407" y="4004772"/>
            <a:ext cx="1611068" cy="1600438"/>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cs typeface="Segoe UI" panose="020B0502040204020203" pitchFamily="34" charset="0"/>
              </a:rPr>
              <a:t>Monthly usage of third-party and custom-built apps in Teams has grown more than 10x over the last two years</a:t>
            </a:r>
          </a:p>
        </p:txBody>
      </p:sp>
      <p:sp>
        <p:nvSpPr>
          <p:cNvPr id="16" name="TextBox 15">
            <a:extLst>
              <a:ext uri="{FF2B5EF4-FFF2-40B4-BE49-F238E27FC236}">
                <a16:creationId xmlns:a16="http://schemas.microsoft.com/office/drawing/2014/main" id="{22BB8F0F-519E-2F3E-956F-412D9D2E7965}"/>
              </a:ext>
            </a:extLst>
          </p:cNvPr>
          <p:cNvSpPr txBox="1"/>
          <p:nvPr/>
        </p:nvSpPr>
        <p:spPr>
          <a:xfrm>
            <a:off x="8537463" y="3159227"/>
            <a:ext cx="790981" cy="376016"/>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spc="40" dirty="0">
                <a:solidFill>
                  <a:srgbClr val="5D5BD5"/>
                </a:solidFill>
                <a:cs typeface="Segoe UI"/>
              </a:rPr>
              <a:t>1600</a:t>
            </a:r>
            <a:endParaRPr kumimoji="0" lang="en-US" sz="2400" b="1" i="0" u="none" strike="noStrike" kern="1200" cap="none" spc="40" normalizeH="0" baseline="0" noProof="0" dirty="0">
              <a:ln>
                <a:noFill/>
              </a:ln>
              <a:solidFill>
                <a:srgbClr val="5D5BD5"/>
              </a:solidFill>
              <a:effectLst/>
              <a:uLnTx/>
              <a:uFillTx/>
              <a:ea typeface="+mn-ea"/>
              <a:cs typeface="Segoe UI" panose="020B0502040204020203" pitchFamily="34" charset="0"/>
            </a:endParaRPr>
          </a:p>
        </p:txBody>
      </p:sp>
      <p:sp>
        <p:nvSpPr>
          <p:cNvPr id="17" name="TextBox 16">
            <a:extLst>
              <a:ext uri="{FF2B5EF4-FFF2-40B4-BE49-F238E27FC236}">
                <a16:creationId xmlns:a16="http://schemas.microsoft.com/office/drawing/2014/main" id="{E6EA5984-E667-47E2-124E-7AEE41D452F1}"/>
              </a:ext>
            </a:extLst>
          </p:cNvPr>
          <p:cNvSpPr txBox="1"/>
          <p:nvPr/>
        </p:nvSpPr>
        <p:spPr>
          <a:xfrm>
            <a:off x="8141724" y="4004772"/>
            <a:ext cx="1482196" cy="1384995"/>
          </a:xfrm>
          <a:prstGeom prst="rect">
            <a:avLst/>
          </a:prstGeom>
          <a:noFill/>
        </p:spPr>
        <p:txBody>
          <a:bodyPr wrap="square" lIns="91440" tIns="45720" rIns="91440" bIns="45720" rtlCol="0" anchor="t">
            <a:spAutoFit/>
          </a:bodyPr>
          <a:lstStyle/>
          <a:p>
            <a:pPr algn="ctr">
              <a:defRPr/>
            </a:pPr>
            <a:r>
              <a:rPr kumimoji="0" lang="en-US" sz="1400" b="0" i="0" u="none" strike="noStrike" kern="1200" cap="none" spc="0" normalizeH="0" baseline="0" noProof="0" dirty="0">
                <a:ln>
                  <a:noFill/>
                </a:ln>
                <a:solidFill>
                  <a:schemeClr val="bg1"/>
                </a:solidFill>
                <a:effectLst/>
                <a:uLnTx/>
                <a:uFillTx/>
                <a:cs typeface="Segoe UI"/>
              </a:rPr>
              <a:t>The number of apps </a:t>
            </a:r>
            <a:r>
              <a:rPr lang="en-US" sz="1400" dirty="0">
                <a:solidFill>
                  <a:schemeClr val="bg1"/>
                </a:solidFill>
                <a:cs typeface="Segoe UI"/>
              </a:rPr>
              <a:t>built by Microsoft partners and available in the Teams app store</a:t>
            </a:r>
            <a:endParaRPr lang="en-US" sz="1400" b="0" i="0" u="none" strike="noStrike" kern="1200" cap="none" spc="0" normalizeH="0" baseline="0" noProof="0" dirty="0">
              <a:ln>
                <a:noFill/>
              </a:ln>
              <a:solidFill>
                <a:schemeClr val="bg1"/>
              </a:solidFill>
              <a:effectLst/>
              <a:uLnTx/>
              <a:uFillTx/>
              <a:cs typeface="Segoe UI" panose="020B0502040204020203" pitchFamily="34" charset="0"/>
            </a:endParaRPr>
          </a:p>
        </p:txBody>
      </p:sp>
      <p:sp>
        <p:nvSpPr>
          <p:cNvPr id="18" name="TextBox 17">
            <a:extLst>
              <a:ext uri="{FF2B5EF4-FFF2-40B4-BE49-F238E27FC236}">
                <a16:creationId xmlns:a16="http://schemas.microsoft.com/office/drawing/2014/main" id="{4695016D-B744-C2A4-F6DF-8B302F6CFE90}"/>
              </a:ext>
            </a:extLst>
          </p:cNvPr>
          <p:cNvSpPr txBox="1"/>
          <p:nvPr/>
        </p:nvSpPr>
        <p:spPr>
          <a:xfrm>
            <a:off x="10468511" y="3124657"/>
            <a:ext cx="544381"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a:ln>
                  <a:noFill/>
                </a:ln>
                <a:solidFill>
                  <a:srgbClr val="5D5BD5"/>
                </a:solidFill>
                <a:effectLst/>
                <a:uLnTx/>
                <a:uFillTx/>
                <a:ea typeface="+mn-ea"/>
                <a:cs typeface="Segoe UI" panose="020B0502040204020203" pitchFamily="34" charset="0"/>
              </a:rPr>
              <a:t>181</a:t>
            </a:r>
          </a:p>
        </p:txBody>
      </p:sp>
      <p:sp>
        <p:nvSpPr>
          <p:cNvPr id="19" name="TextBox 18">
            <a:extLst>
              <a:ext uri="{FF2B5EF4-FFF2-40B4-BE49-F238E27FC236}">
                <a16:creationId xmlns:a16="http://schemas.microsoft.com/office/drawing/2014/main" id="{6A076776-9A97-E01E-D9FB-3D989A07589B}"/>
              </a:ext>
            </a:extLst>
          </p:cNvPr>
          <p:cNvSpPr txBox="1"/>
          <p:nvPr/>
        </p:nvSpPr>
        <p:spPr>
          <a:xfrm>
            <a:off x="10001408" y="4010307"/>
            <a:ext cx="1478586" cy="1169551"/>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cs typeface="Segoe UI" panose="020B0502040204020203" pitchFamily="34" charset="0"/>
              </a:rPr>
              <a:t>Teams in 181 markets with support for 53 languages and growing</a:t>
            </a:r>
          </a:p>
        </p:txBody>
      </p:sp>
      <p:sp>
        <p:nvSpPr>
          <p:cNvPr id="20" name="TextBox 19">
            <a:extLst>
              <a:ext uri="{FF2B5EF4-FFF2-40B4-BE49-F238E27FC236}">
                <a16:creationId xmlns:a16="http://schemas.microsoft.com/office/drawing/2014/main" id="{941C40FF-95BC-FBE5-7B0B-A5362E312935}"/>
              </a:ext>
            </a:extLst>
          </p:cNvPr>
          <p:cNvSpPr txBox="1"/>
          <p:nvPr/>
        </p:nvSpPr>
        <p:spPr>
          <a:xfrm>
            <a:off x="2977678" y="3119122"/>
            <a:ext cx="663002"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40" normalizeH="0" baseline="0" noProof="0">
                <a:ln>
                  <a:noFill/>
                </a:ln>
                <a:solidFill>
                  <a:srgbClr val="5D5BD5"/>
                </a:solidFill>
                <a:effectLst/>
                <a:uLnTx/>
                <a:uFillTx/>
                <a:ea typeface="+mn-ea"/>
                <a:cs typeface="Segoe UI" panose="020B0502040204020203" pitchFamily="34" charset="0"/>
              </a:rPr>
              <a:t>60M</a:t>
            </a:r>
          </a:p>
        </p:txBody>
      </p:sp>
      <p:sp>
        <p:nvSpPr>
          <p:cNvPr id="21" name="TextBox 20">
            <a:extLst>
              <a:ext uri="{FF2B5EF4-FFF2-40B4-BE49-F238E27FC236}">
                <a16:creationId xmlns:a16="http://schemas.microsoft.com/office/drawing/2014/main" id="{6B8C5154-19B3-6941-2ACF-50122C057E04}"/>
              </a:ext>
            </a:extLst>
          </p:cNvPr>
          <p:cNvSpPr txBox="1"/>
          <p:nvPr/>
        </p:nvSpPr>
        <p:spPr>
          <a:xfrm>
            <a:off x="2548218" y="4004772"/>
            <a:ext cx="1521922" cy="1384995"/>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cs typeface="Segoe UI" panose="020B0502040204020203" pitchFamily="34" charset="0"/>
              </a:rPr>
              <a:t>Nearly 60M daily active users of Teams mobile, more than doubled since March 2020</a:t>
            </a:r>
          </a:p>
        </p:txBody>
      </p:sp>
      <p:grpSp>
        <p:nvGrpSpPr>
          <p:cNvPr id="22" name="Group 21">
            <a:extLst>
              <a:ext uri="{FF2B5EF4-FFF2-40B4-BE49-F238E27FC236}">
                <a16:creationId xmlns:a16="http://schemas.microsoft.com/office/drawing/2014/main" id="{C2D9306D-56DB-F29F-0348-440CF268651A}"/>
              </a:ext>
            </a:extLst>
          </p:cNvPr>
          <p:cNvGrpSpPr/>
          <p:nvPr/>
        </p:nvGrpSpPr>
        <p:grpSpPr>
          <a:xfrm>
            <a:off x="1052096" y="2053380"/>
            <a:ext cx="798405" cy="798405"/>
            <a:chOff x="1052096" y="2053380"/>
            <a:chExt cx="798405" cy="798405"/>
          </a:xfrm>
        </p:grpSpPr>
        <p:sp>
          <p:nvSpPr>
            <p:cNvPr id="23" name="Rectangle: Rounded Corners 64">
              <a:extLst>
                <a:ext uri="{FF2B5EF4-FFF2-40B4-BE49-F238E27FC236}">
                  <a16:creationId xmlns:a16="http://schemas.microsoft.com/office/drawing/2014/main" id="{8F3AE6ED-A3D5-22A9-68CF-13E4837549B9}"/>
                </a:ext>
              </a:extLst>
            </p:cNvPr>
            <p:cNvSpPr>
              <a:spLocks/>
            </p:cNvSpPr>
            <p:nvPr/>
          </p:nvSpPr>
          <p:spPr>
            <a:xfrm>
              <a:off x="1052096"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ople_3" title="Icon of a person surrounded by brackets">
              <a:extLst>
                <a:ext uri="{FF2B5EF4-FFF2-40B4-BE49-F238E27FC236}">
                  <a16:creationId xmlns:a16="http://schemas.microsoft.com/office/drawing/2014/main" id="{CBC97BA3-2204-E58D-B6D6-1CB7E631FCB8}"/>
                </a:ext>
              </a:extLst>
            </p:cNvPr>
            <p:cNvSpPr>
              <a:spLocks noChangeAspect="1" noEditPoints="1"/>
            </p:cNvSpPr>
            <p:nvPr/>
          </p:nvSpPr>
          <p:spPr bwMode="auto">
            <a:xfrm>
              <a:off x="1266563" y="2249137"/>
              <a:ext cx="369470" cy="372424"/>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D185D712-C44D-7540-5E85-877CFAA31183}"/>
              </a:ext>
            </a:extLst>
          </p:cNvPr>
          <p:cNvGrpSpPr/>
          <p:nvPr/>
        </p:nvGrpSpPr>
        <p:grpSpPr>
          <a:xfrm>
            <a:off x="4767858" y="2053380"/>
            <a:ext cx="798405" cy="798405"/>
            <a:chOff x="4767858" y="2053380"/>
            <a:chExt cx="798405" cy="798405"/>
          </a:xfrm>
        </p:grpSpPr>
        <p:sp>
          <p:nvSpPr>
            <p:cNvPr id="26" name="Rectangle: Rounded Corners 70">
              <a:extLst>
                <a:ext uri="{FF2B5EF4-FFF2-40B4-BE49-F238E27FC236}">
                  <a16:creationId xmlns:a16="http://schemas.microsoft.com/office/drawing/2014/main" id="{405FCAAC-A8B3-94C9-DA52-8507173E385C}"/>
                </a:ext>
              </a:extLst>
            </p:cNvPr>
            <p:cNvSpPr>
              <a:spLocks/>
            </p:cNvSpPr>
            <p:nvPr/>
          </p:nvSpPr>
          <p:spPr>
            <a:xfrm>
              <a:off x="4767858"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eople_12" title="Icon of three people">
              <a:extLst>
                <a:ext uri="{FF2B5EF4-FFF2-40B4-BE49-F238E27FC236}">
                  <a16:creationId xmlns:a16="http://schemas.microsoft.com/office/drawing/2014/main" id="{3B92710B-3BD7-1432-3DBD-0EA1D2ED0F59}"/>
                </a:ext>
              </a:extLst>
            </p:cNvPr>
            <p:cNvSpPr>
              <a:spLocks noChangeAspect="1" noEditPoints="1"/>
            </p:cNvSpPr>
            <p:nvPr/>
          </p:nvSpPr>
          <p:spPr bwMode="auto">
            <a:xfrm>
              <a:off x="4952708" y="2246934"/>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D963528B-BB72-DE9F-7E0F-969156E27349}"/>
              </a:ext>
            </a:extLst>
          </p:cNvPr>
          <p:cNvGrpSpPr/>
          <p:nvPr/>
        </p:nvGrpSpPr>
        <p:grpSpPr>
          <a:xfrm>
            <a:off x="6625739" y="2053380"/>
            <a:ext cx="798405" cy="798405"/>
            <a:chOff x="6625739" y="2053380"/>
            <a:chExt cx="798405" cy="798405"/>
          </a:xfrm>
        </p:grpSpPr>
        <p:sp>
          <p:nvSpPr>
            <p:cNvPr id="29" name="Rectangle: Rounded Corners 71">
              <a:extLst>
                <a:ext uri="{FF2B5EF4-FFF2-40B4-BE49-F238E27FC236}">
                  <a16:creationId xmlns:a16="http://schemas.microsoft.com/office/drawing/2014/main" id="{88436A60-F28A-C5BF-F8F4-B131BFFB674A}"/>
                </a:ext>
              </a:extLst>
            </p:cNvPr>
            <p:cNvSpPr>
              <a:spLocks/>
            </p:cNvSpPr>
            <p:nvPr/>
          </p:nvSpPr>
          <p:spPr>
            <a:xfrm>
              <a:off x="6625739"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ople_5" title="Icon of a person with a box around them">
              <a:extLst>
                <a:ext uri="{FF2B5EF4-FFF2-40B4-BE49-F238E27FC236}">
                  <a16:creationId xmlns:a16="http://schemas.microsoft.com/office/drawing/2014/main" id="{870160D7-11B5-8D21-EB3D-A22AD8A63643}"/>
                </a:ext>
              </a:extLst>
            </p:cNvPr>
            <p:cNvSpPr>
              <a:spLocks noChangeAspect="1" noEditPoints="1"/>
            </p:cNvSpPr>
            <p:nvPr/>
          </p:nvSpPr>
          <p:spPr bwMode="auto">
            <a:xfrm>
              <a:off x="6841333" y="2246934"/>
              <a:ext cx="367217" cy="36576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F1B7DD00-B9AF-26DA-A095-643330AAE3E5}"/>
              </a:ext>
            </a:extLst>
          </p:cNvPr>
          <p:cNvGrpSpPr/>
          <p:nvPr/>
        </p:nvGrpSpPr>
        <p:grpSpPr>
          <a:xfrm>
            <a:off x="8483620" y="2053380"/>
            <a:ext cx="798405" cy="798405"/>
            <a:chOff x="8483620" y="2053380"/>
            <a:chExt cx="798405" cy="798405"/>
          </a:xfrm>
        </p:grpSpPr>
        <p:sp>
          <p:nvSpPr>
            <p:cNvPr id="32" name="Rectangle: Rounded Corners 72">
              <a:extLst>
                <a:ext uri="{FF2B5EF4-FFF2-40B4-BE49-F238E27FC236}">
                  <a16:creationId xmlns:a16="http://schemas.microsoft.com/office/drawing/2014/main" id="{423EF098-856A-F6FB-CC54-C3F0D4C0EECB}"/>
                </a:ext>
              </a:extLst>
            </p:cNvPr>
            <p:cNvSpPr>
              <a:spLocks/>
            </p:cNvSpPr>
            <p:nvPr/>
          </p:nvSpPr>
          <p:spPr>
            <a:xfrm>
              <a:off x="8483620"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Website" title="Icon of multiple app windows">
              <a:extLst>
                <a:ext uri="{FF2B5EF4-FFF2-40B4-BE49-F238E27FC236}">
                  <a16:creationId xmlns:a16="http://schemas.microsoft.com/office/drawing/2014/main" id="{B7C0FE43-E6B0-382D-EECD-3450AD6B0521}"/>
                </a:ext>
              </a:extLst>
            </p:cNvPr>
            <p:cNvSpPr>
              <a:spLocks noChangeAspect="1" noEditPoints="1"/>
            </p:cNvSpPr>
            <p:nvPr/>
          </p:nvSpPr>
          <p:spPr bwMode="auto">
            <a:xfrm>
              <a:off x="8674108" y="2246934"/>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4B37DE91-F6BD-28B1-715D-09B69333600A}"/>
              </a:ext>
            </a:extLst>
          </p:cNvPr>
          <p:cNvGrpSpPr/>
          <p:nvPr/>
        </p:nvGrpSpPr>
        <p:grpSpPr>
          <a:xfrm>
            <a:off x="10341499" y="2053380"/>
            <a:ext cx="798405" cy="798405"/>
            <a:chOff x="10341499" y="2053380"/>
            <a:chExt cx="798405" cy="798405"/>
          </a:xfrm>
        </p:grpSpPr>
        <p:sp>
          <p:nvSpPr>
            <p:cNvPr id="35" name="Rectangle: Rounded Corners 73">
              <a:extLst>
                <a:ext uri="{FF2B5EF4-FFF2-40B4-BE49-F238E27FC236}">
                  <a16:creationId xmlns:a16="http://schemas.microsoft.com/office/drawing/2014/main" id="{8E345B43-03B4-ECE3-F50C-F0EDBC68C183}"/>
                </a:ext>
              </a:extLst>
            </p:cNvPr>
            <p:cNvSpPr>
              <a:spLocks/>
            </p:cNvSpPr>
            <p:nvPr/>
          </p:nvSpPr>
          <p:spPr>
            <a:xfrm>
              <a:off x="10341499"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globe_2" title="Icon of a sphere made of lines">
              <a:extLst>
                <a:ext uri="{FF2B5EF4-FFF2-40B4-BE49-F238E27FC236}">
                  <a16:creationId xmlns:a16="http://schemas.microsoft.com/office/drawing/2014/main" id="{063199BF-F199-B270-8A3E-41AAC5B46A91}"/>
                </a:ext>
              </a:extLst>
            </p:cNvPr>
            <p:cNvSpPr>
              <a:spLocks noChangeAspect="1" noEditPoints="1"/>
            </p:cNvSpPr>
            <p:nvPr/>
          </p:nvSpPr>
          <p:spPr bwMode="auto">
            <a:xfrm>
              <a:off x="10552169" y="2246817"/>
              <a:ext cx="377065" cy="37706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E0EF94AB-8007-BE7D-3FD3-638051FE5220}"/>
              </a:ext>
            </a:extLst>
          </p:cNvPr>
          <p:cNvGrpSpPr/>
          <p:nvPr/>
        </p:nvGrpSpPr>
        <p:grpSpPr>
          <a:xfrm>
            <a:off x="2909977" y="2053380"/>
            <a:ext cx="798405" cy="798405"/>
            <a:chOff x="2909977" y="2053380"/>
            <a:chExt cx="798405" cy="798405"/>
          </a:xfrm>
        </p:grpSpPr>
        <p:sp>
          <p:nvSpPr>
            <p:cNvPr id="38" name="Rectangle: Rounded Corners 66">
              <a:extLst>
                <a:ext uri="{FF2B5EF4-FFF2-40B4-BE49-F238E27FC236}">
                  <a16:creationId xmlns:a16="http://schemas.microsoft.com/office/drawing/2014/main" id="{EC83B7FE-2EB9-6F28-C295-F7C0A1720A81}"/>
                </a:ext>
              </a:extLst>
            </p:cNvPr>
            <p:cNvSpPr>
              <a:spLocks/>
            </p:cNvSpPr>
            <p:nvPr/>
          </p:nvSpPr>
          <p:spPr>
            <a:xfrm>
              <a:off x="2909977" y="2053380"/>
              <a:ext cx="798405" cy="798405"/>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ellPhone_E8EA" title="Icon of a cellphone">
              <a:extLst>
                <a:ext uri="{FF2B5EF4-FFF2-40B4-BE49-F238E27FC236}">
                  <a16:creationId xmlns:a16="http://schemas.microsoft.com/office/drawing/2014/main" id="{7D5C913B-0097-9640-DEE9-51C8D78EF83B}"/>
                </a:ext>
              </a:extLst>
            </p:cNvPr>
            <p:cNvSpPr>
              <a:spLocks noChangeAspect="1" noEditPoints="1"/>
            </p:cNvSpPr>
            <p:nvPr/>
          </p:nvSpPr>
          <p:spPr bwMode="auto">
            <a:xfrm>
              <a:off x="3199433" y="2269702"/>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40" name="Legal">
            <a:extLst>
              <a:ext uri="{FF2B5EF4-FFF2-40B4-BE49-F238E27FC236}">
                <a16:creationId xmlns:a16="http://schemas.microsoft.com/office/drawing/2014/main" id="{2B84FEA5-2966-DAEC-07CB-E5CD5AFEB153}"/>
              </a:ext>
            </a:extLst>
          </p:cNvPr>
          <p:cNvSpPr txBox="1"/>
          <p:nvPr/>
        </p:nvSpPr>
        <p:spPr>
          <a:xfrm>
            <a:off x="619828" y="6515100"/>
            <a:ext cx="2725749" cy="342899"/>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100" normalizeH="0" baseline="0" noProof="0">
                <a:ln>
                  <a:noFill/>
                </a:ln>
                <a:solidFill>
                  <a:srgbClr val="3B2E58"/>
                </a:solidFill>
                <a:effectLst/>
                <a:uLnTx/>
                <a:uFillTx/>
                <a:latin typeface="Segoe UI Semibold"/>
                <a:ea typeface="+mn-ea"/>
                <a:cs typeface="+mn-cs"/>
              </a:rPr>
              <a:t>© COPYRIGHT MICROSOFT CORPORATION. ALL RIGHTS RESERVED.</a:t>
            </a:r>
          </a:p>
        </p:txBody>
      </p:sp>
    </p:spTree>
    <p:extLst>
      <p:ext uri="{BB962C8B-B14F-4D97-AF65-F5344CB8AC3E}">
        <p14:creationId xmlns:p14="http://schemas.microsoft.com/office/powerpoint/2010/main" val="22512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6" presetClass="emph" presetSubtype="0" accel="41000" decel="59000" autoRev="1" fill="hold" nodeType="withEffect">
                                  <p:stCondLst>
                                    <p:cond delay="0"/>
                                  </p:stCondLst>
                                  <p:childTnLst>
                                    <p:animScale>
                                      <p:cBhvr>
                                        <p:cTn id="8" dur="250" fill="hold"/>
                                        <p:tgtEl>
                                          <p:spTgt spid="22"/>
                                        </p:tgtEl>
                                      </p:cBhvr>
                                      <p:by x="110000" y="110000"/>
                                    </p:animScale>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6" presetClass="emph" presetSubtype="0" accel="41000" decel="59000" autoRev="1" fill="hold" nodeType="withEffect">
                                  <p:stCondLst>
                                    <p:cond delay="0"/>
                                  </p:stCondLst>
                                  <p:childTnLst>
                                    <p:animScale>
                                      <p:cBhvr>
                                        <p:cTn id="12" dur="250" fill="hold"/>
                                        <p:tgtEl>
                                          <p:spTgt spid="37"/>
                                        </p:tgtEl>
                                      </p:cBhvr>
                                      <p:by x="110000" y="110000"/>
                                    </p:animScale>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6" presetClass="emph" presetSubtype="0" accel="41000" decel="59000" autoRev="1" fill="hold" nodeType="withEffect">
                                  <p:stCondLst>
                                    <p:cond delay="0"/>
                                  </p:stCondLst>
                                  <p:childTnLst>
                                    <p:animScale>
                                      <p:cBhvr>
                                        <p:cTn id="16" dur="250" fill="hold"/>
                                        <p:tgtEl>
                                          <p:spTgt spid="25"/>
                                        </p:tgtEl>
                                      </p:cBhvr>
                                      <p:by x="110000" y="110000"/>
                                    </p:animScale>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6" presetClass="emph" presetSubtype="0" accel="41000" decel="59000" autoRev="1" fill="hold" nodeType="withEffect">
                                  <p:stCondLst>
                                    <p:cond delay="0"/>
                                  </p:stCondLst>
                                  <p:childTnLst>
                                    <p:animScale>
                                      <p:cBhvr>
                                        <p:cTn id="20" dur="250" fill="hold"/>
                                        <p:tgtEl>
                                          <p:spTgt spid="28"/>
                                        </p:tgtEl>
                                      </p:cBhvr>
                                      <p:by x="110000" y="110000"/>
                                    </p:animScale>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6" presetClass="emph" presetSubtype="0" accel="41000" decel="59000" autoRev="1" fill="hold" nodeType="withEffect">
                                  <p:stCondLst>
                                    <p:cond delay="0"/>
                                  </p:stCondLst>
                                  <p:childTnLst>
                                    <p:animScale>
                                      <p:cBhvr>
                                        <p:cTn id="24" dur="250" fill="hold"/>
                                        <p:tgtEl>
                                          <p:spTgt spid="31"/>
                                        </p:tgtEl>
                                      </p:cBhvr>
                                      <p:by x="110000" y="110000"/>
                                    </p:animScale>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6" presetClass="emph" presetSubtype="0" accel="41000" decel="59000" autoRev="1" fill="hold" nodeType="withEffect">
                                  <p:stCondLst>
                                    <p:cond delay="0"/>
                                  </p:stCondLst>
                                  <p:childTnLst>
                                    <p:animScale>
                                      <p:cBhvr>
                                        <p:cTn id="28" dur="250" fill="hold"/>
                                        <p:tgtEl>
                                          <p:spTgt spid="34"/>
                                        </p:tgtEl>
                                      </p:cBhvr>
                                      <p:by x="110000" y="110000"/>
                                    </p:animScale>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6" presetClass="emph" presetSubtype="0" accel="41000" decel="59000" autoRev="1" fill="hold" grpId="1" nodeType="withEffect">
                                  <p:stCondLst>
                                    <p:cond delay="0"/>
                                  </p:stCondLst>
                                  <p:childTnLst>
                                    <p:animScale>
                                      <p:cBhvr>
                                        <p:cTn id="32" dur="250" fill="hold"/>
                                        <p:tgtEl>
                                          <p:spTgt spid="10"/>
                                        </p:tgtEl>
                                      </p:cBhvr>
                                      <p:by x="110000" y="110000"/>
                                    </p:animScale>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6" presetClass="emph" presetSubtype="0" accel="41000" decel="59000" autoRev="1" fill="hold" grpId="1" nodeType="withEffect">
                                  <p:stCondLst>
                                    <p:cond delay="0"/>
                                  </p:stCondLst>
                                  <p:childTnLst>
                                    <p:animScale>
                                      <p:cBhvr>
                                        <p:cTn id="36" dur="250" fill="hold"/>
                                        <p:tgtEl>
                                          <p:spTgt spid="20"/>
                                        </p:tgtEl>
                                      </p:cBhvr>
                                      <p:by x="110000" y="110000"/>
                                    </p:animScale>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6" presetClass="emph" presetSubtype="0" accel="41000" decel="59000" autoRev="1" fill="hold" grpId="1" nodeType="withEffect">
                                  <p:stCondLst>
                                    <p:cond delay="0"/>
                                  </p:stCondLst>
                                  <p:childTnLst>
                                    <p:animScale>
                                      <p:cBhvr>
                                        <p:cTn id="40" dur="250" fill="hold"/>
                                        <p:tgtEl>
                                          <p:spTgt spid="12"/>
                                        </p:tgtEl>
                                      </p:cBhvr>
                                      <p:by x="110000" y="110000"/>
                                    </p:animScale>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6" presetClass="emph" presetSubtype="0" accel="41000" decel="59000" autoRev="1" fill="hold" grpId="1" nodeType="withEffect">
                                  <p:stCondLst>
                                    <p:cond delay="0"/>
                                  </p:stCondLst>
                                  <p:childTnLst>
                                    <p:animScale>
                                      <p:cBhvr>
                                        <p:cTn id="44" dur="250" fill="hold"/>
                                        <p:tgtEl>
                                          <p:spTgt spid="14"/>
                                        </p:tgtEl>
                                      </p:cBhvr>
                                      <p:by x="110000" y="110000"/>
                                    </p:animScale>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6" presetClass="emph" presetSubtype="0" accel="41000" decel="59000" autoRev="1" fill="hold" grpId="1" nodeType="withEffect">
                                  <p:stCondLst>
                                    <p:cond delay="0"/>
                                  </p:stCondLst>
                                  <p:childTnLst>
                                    <p:animScale>
                                      <p:cBhvr>
                                        <p:cTn id="48" dur="250" fill="hold"/>
                                        <p:tgtEl>
                                          <p:spTgt spid="16"/>
                                        </p:tgtEl>
                                      </p:cBhvr>
                                      <p:by x="110000" y="110000"/>
                                    </p:animScale>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6" presetClass="emph" presetSubtype="0" accel="41000" decel="59000" autoRev="1" fill="hold" grpId="1" nodeType="withEffect">
                                  <p:stCondLst>
                                    <p:cond delay="0"/>
                                  </p:stCondLst>
                                  <p:childTnLst>
                                    <p:animScale>
                                      <p:cBhvr>
                                        <p:cTn id="52" dur="250" fill="hold"/>
                                        <p:tgtEl>
                                          <p:spTgt spid="18"/>
                                        </p:tgtEl>
                                      </p:cBhvr>
                                      <p:by x="110000" y="110000"/>
                                    </p:animScale>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p:bldP spid="10" grpId="1"/>
      <p:bldP spid="11" grpId="0"/>
      <p:bldP spid="12" grpId="0"/>
      <p:bldP spid="12" grpId="1"/>
      <p:bldP spid="13" grpId="0"/>
      <p:bldP spid="14" grpId="0"/>
      <p:bldP spid="14" grpId="1"/>
      <p:bldP spid="15" grpId="0"/>
      <p:bldP spid="16" grpId="0"/>
      <p:bldP spid="16" grpId="1"/>
      <p:bldP spid="17" grpId="0"/>
      <p:bldP spid="18" grpId="0"/>
      <p:bldP spid="18" grpId="1"/>
      <p:bldP spid="19" grpId="0"/>
      <p:bldP spid="20" grpId="0"/>
      <p:bldP spid="20" grpId="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Rounded Corners 17">
            <a:extLst>
              <a:ext uri="{FF2B5EF4-FFF2-40B4-BE49-F238E27FC236}">
                <a16:creationId xmlns:a16="http://schemas.microsoft.com/office/drawing/2014/main" id="{728B3AEF-7A6B-C4D6-3CE4-18AD7DDD6F2F}"/>
              </a:ext>
              <a:ext uri="{C183D7F6-B498-43B3-948B-1728B52AA6E4}">
                <adec:decorative xmlns:adec="http://schemas.microsoft.com/office/drawing/2017/decorative" val="1"/>
              </a:ext>
            </a:extLst>
          </p:cNvPr>
          <p:cNvSpPr/>
          <p:nvPr/>
        </p:nvSpPr>
        <p:spPr bwMode="auto">
          <a:xfrm>
            <a:off x="4568902" y="2010909"/>
            <a:ext cx="3054194" cy="3750582"/>
          </a:xfrm>
          <a:prstGeom prst="roundRect">
            <a:avLst>
              <a:gd name="adj" fmla="val 4200"/>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IN" sz="1600" err="1">
              <a:solidFill>
                <a:srgbClr val="3B2E58"/>
              </a:solidFill>
              <a:latin typeface="+mj-lt"/>
            </a:endParaRPr>
          </a:p>
        </p:txBody>
      </p:sp>
      <p:sp>
        <p:nvSpPr>
          <p:cNvPr id="5" name="TextBox 4">
            <a:extLst>
              <a:ext uri="{FF2B5EF4-FFF2-40B4-BE49-F238E27FC236}">
                <a16:creationId xmlns:a16="http://schemas.microsoft.com/office/drawing/2014/main" id="{E6BF5611-2411-7DEC-F563-80238AD95670}"/>
              </a:ext>
            </a:extLst>
          </p:cNvPr>
          <p:cNvSpPr txBox="1"/>
          <p:nvPr/>
        </p:nvSpPr>
        <p:spPr>
          <a:xfrm>
            <a:off x="4796380" y="4009062"/>
            <a:ext cx="2599238" cy="1200329"/>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D5BD5"/>
                </a:solidFill>
                <a:effectLst/>
                <a:uLnTx/>
                <a:uFillTx/>
                <a:latin typeface="+mj-lt"/>
                <a:cs typeface="Segoe UI" panose="020B0502040204020203" pitchFamily="34" charset="0"/>
              </a:rPr>
              <a:t>Leverage product innovation</a:t>
            </a:r>
          </a:p>
        </p:txBody>
      </p:sp>
      <p:sp>
        <p:nvSpPr>
          <p:cNvPr id="6" name="Rectangle: Rounded Corners 20">
            <a:extLst>
              <a:ext uri="{FF2B5EF4-FFF2-40B4-BE49-F238E27FC236}">
                <a16:creationId xmlns:a16="http://schemas.microsoft.com/office/drawing/2014/main" id="{7069C9D7-9D8D-8A1E-DDC6-F5A6CEEF830E}"/>
              </a:ext>
              <a:ext uri="{C183D7F6-B498-43B3-948B-1728B52AA6E4}">
                <adec:decorative xmlns:adec="http://schemas.microsoft.com/office/drawing/2017/decorative" val="1"/>
              </a:ext>
            </a:extLst>
          </p:cNvPr>
          <p:cNvSpPr/>
          <p:nvPr/>
        </p:nvSpPr>
        <p:spPr bwMode="auto">
          <a:xfrm>
            <a:off x="5638799" y="3600435"/>
            <a:ext cx="914400" cy="45720"/>
          </a:xfrm>
          <a:prstGeom prst="roundRect">
            <a:avLst>
              <a:gd name="adj" fmla="val 50000"/>
            </a:avLst>
          </a:prstGeom>
          <a:solidFill>
            <a:srgbClr val="9FA2FD"/>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transform" title="Icon of a circle and a square with two curved lines making a cycle">
            <a:extLst>
              <a:ext uri="{FF2B5EF4-FFF2-40B4-BE49-F238E27FC236}">
                <a16:creationId xmlns:a16="http://schemas.microsoft.com/office/drawing/2014/main" id="{A6C52C11-CF70-935F-B6D3-E75F8C50FEC6}"/>
              </a:ext>
            </a:extLst>
          </p:cNvPr>
          <p:cNvSpPr>
            <a:spLocks noChangeAspect="1" noEditPoints="1"/>
          </p:cNvSpPr>
          <p:nvPr/>
        </p:nvSpPr>
        <p:spPr bwMode="auto">
          <a:xfrm>
            <a:off x="5823944" y="2557391"/>
            <a:ext cx="544110" cy="680136"/>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 name="Rectangle: Rounded Corners 18">
            <a:extLst>
              <a:ext uri="{FF2B5EF4-FFF2-40B4-BE49-F238E27FC236}">
                <a16:creationId xmlns:a16="http://schemas.microsoft.com/office/drawing/2014/main" id="{0766FD4D-994E-D726-783E-7E2C8C8182A5}"/>
              </a:ext>
              <a:ext uri="{C183D7F6-B498-43B3-948B-1728B52AA6E4}">
                <adec:decorative xmlns:adec="http://schemas.microsoft.com/office/drawing/2017/decorative" val="1"/>
              </a:ext>
            </a:extLst>
          </p:cNvPr>
          <p:cNvSpPr/>
          <p:nvPr/>
        </p:nvSpPr>
        <p:spPr bwMode="auto">
          <a:xfrm>
            <a:off x="8064500" y="2010909"/>
            <a:ext cx="3054194" cy="3750582"/>
          </a:xfrm>
          <a:prstGeom prst="roundRect">
            <a:avLst>
              <a:gd name="adj" fmla="val 4200"/>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IN" sz="1600" dirty="0">
              <a:solidFill>
                <a:srgbClr val="3B2E58"/>
              </a:solidFill>
              <a:latin typeface="+mj-lt"/>
            </a:endParaRPr>
          </a:p>
        </p:txBody>
      </p:sp>
      <p:sp>
        <p:nvSpPr>
          <p:cNvPr id="9" name="TextBox 8">
            <a:extLst>
              <a:ext uri="{FF2B5EF4-FFF2-40B4-BE49-F238E27FC236}">
                <a16:creationId xmlns:a16="http://schemas.microsoft.com/office/drawing/2014/main" id="{CA996AF2-3CD9-3857-F542-1937637E4040}"/>
              </a:ext>
            </a:extLst>
          </p:cNvPr>
          <p:cNvSpPr txBox="1"/>
          <p:nvPr/>
        </p:nvSpPr>
        <p:spPr>
          <a:xfrm>
            <a:off x="8325901" y="4009062"/>
            <a:ext cx="2531392" cy="830997"/>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D5BD5"/>
                </a:solidFill>
                <a:effectLst/>
                <a:uLnTx/>
                <a:uFillTx/>
                <a:latin typeface="+mj-lt"/>
                <a:cs typeface="Segoe UI" panose="020B0502040204020203" pitchFamily="34" charset="0"/>
              </a:rPr>
              <a:t>Increase sales and reduce costs</a:t>
            </a:r>
          </a:p>
        </p:txBody>
      </p:sp>
      <p:sp>
        <p:nvSpPr>
          <p:cNvPr id="10" name="Rectangle: Rounded Corners 21">
            <a:extLst>
              <a:ext uri="{FF2B5EF4-FFF2-40B4-BE49-F238E27FC236}">
                <a16:creationId xmlns:a16="http://schemas.microsoft.com/office/drawing/2014/main" id="{ED2AC9C9-0317-3E6E-B785-2C0192673480}"/>
              </a:ext>
              <a:ext uri="{C183D7F6-B498-43B3-948B-1728B52AA6E4}">
                <adec:decorative xmlns:adec="http://schemas.microsoft.com/office/drawing/2017/decorative" val="1"/>
              </a:ext>
            </a:extLst>
          </p:cNvPr>
          <p:cNvSpPr/>
          <p:nvPr/>
        </p:nvSpPr>
        <p:spPr bwMode="auto">
          <a:xfrm>
            <a:off x="9134397" y="3600435"/>
            <a:ext cx="914400" cy="45720"/>
          </a:xfrm>
          <a:prstGeom prst="roundRect">
            <a:avLst>
              <a:gd name="adj" fmla="val 50000"/>
            </a:avLst>
          </a:prstGeom>
          <a:solidFill>
            <a:srgbClr val="9FA2FD"/>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money_2" title="Icon of a dollar sign with an arrow around it pointing clockwise">
            <a:extLst>
              <a:ext uri="{FF2B5EF4-FFF2-40B4-BE49-F238E27FC236}">
                <a16:creationId xmlns:a16="http://schemas.microsoft.com/office/drawing/2014/main" id="{20687272-2EF1-0C47-AD86-C6D0D99D5E55}"/>
              </a:ext>
            </a:extLst>
          </p:cNvPr>
          <p:cNvSpPr>
            <a:spLocks noChangeAspect="1" noEditPoints="1"/>
          </p:cNvSpPr>
          <p:nvPr/>
        </p:nvSpPr>
        <p:spPr bwMode="auto">
          <a:xfrm>
            <a:off x="9238829" y="2557391"/>
            <a:ext cx="680136" cy="71712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2" name="Rectangle: Rounded Corners 14">
            <a:extLst>
              <a:ext uri="{FF2B5EF4-FFF2-40B4-BE49-F238E27FC236}">
                <a16:creationId xmlns:a16="http://schemas.microsoft.com/office/drawing/2014/main" id="{55C033BE-67DB-F858-6BFA-933A2DF9B417}"/>
              </a:ext>
              <a:ext uri="{C183D7F6-B498-43B3-948B-1728B52AA6E4}">
                <adec:decorative xmlns:adec="http://schemas.microsoft.com/office/drawing/2017/decorative" val="1"/>
              </a:ext>
            </a:extLst>
          </p:cNvPr>
          <p:cNvSpPr/>
          <p:nvPr/>
        </p:nvSpPr>
        <p:spPr bwMode="auto">
          <a:xfrm>
            <a:off x="1073304" y="2010909"/>
            <a:ext cx="3054194" cy="3750582"/>
          </a:xfrm>
          <a:prstGeom prst="roundRect">
            <a:avLst>
              <a:gd name="adj" fmla="val 4200"/>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IN" sz="1600" err="1">
              <a:solidFill>
                <a:srgbClr val="3B2E58"/>
              </a:solidFill>
              <a:latin typeface="+mj-lt"/>
            </a:endParaRPr>
          </a:p>
        </p:txBody>
      </p:sp>
      <p:sp>
        <p:nvSpPr>
          <p:cNvPr id="13" name="TextBox 12">
            <a:extLst>
              <a:ext uri="{FF2B5EF4-FFF2-40B4-BE49-F238E27FC236}">
                <a16:creationId xmlns:a16="http://schemas.microsoft.com/office/drawing/2014/main" id="{7AA11BB7-355F-42F1-1AAF-A70EBA161C4B}"/>
              </a:ext>
            </a:extLst>
          </p:cNvPr>
          <p:cNvSpPr txBox="1"/>
          <p:nvPr/>
        </p:nvSpPr>
        <p:spPr>
          <a:xfrm>
            <a:off x="1337788" y="4009062"/>
            <a:ext cx="2525226" cy="830997"/>
          </a:xfrm>
          <a:prstGeom prst="rect">
            <a:avLst/>
          </a:prstGeom>
          <a:noFill/>
        </p:spPr>
        <p:txBody>
          <a:bodyPr wrap="squar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D5BD5"/>
                </a:solidFill>
                <a:effectLst/>
                <a:uLnTx/>
                <a:uFillTx/>
                <a:latin typeface="+mj-lt"/>
                <a:cs typeface="Segoe UI" panose="020B0502040204020203" pitchFamily="34" charset="0"/>
              </a:rPr>
              <a:t>Reach a broader audience</a:t>
            </a:r>
          </a:p>
        </p:txBody>
      </p:sp>
      <p:sp>
        <p:nvSpPr>
          <p:cNvPr id="14" name="Rectangle: Rounded Corners 19">
            <a:extLst>
              <a:ext uri="{FF2B5EF4-FFF2-40B4-BE49-F238E27FC236}">
                <a16:creationId xmlns:a16="http://schemas.microsoft.com/office/drawing/2014/main" id="{F3E2D89C-B535-DCE0-3C0C-CC3ADD95F9F1}"/>
              </a:ext>
              <a:ext uri="{C183D7F6-B498-43B3-948B-1728B52AA6E4}">
                <adec:decorative xmlns:adec="http://schemas.microsoft.com/office/drawing/2017/decorative" val="1"/>
              </a:ext>
            </a:extLst>
          </p:cNvPr>
          <p:cNvSpPr/>
          <p:nvPr/>
        </p:nvSpPr>
        <p:spPr bwMode="auto">
          <a:xfrm>
            <a:off x="2143201" y="3600435"/>
            <a:ext cx="914400" cy="45720"/>
          </a:xfrm>
          <a:prstGeom prst="roundRect">
            <a:avLst>
              <a:gd name="adj" fmla="val 50000"/>
            </a:avLst>
          </a:prstGeom>
          <a:solidFill>
            <a:srgbClr val="9FA2FD"/>
          </a:solidFill>
          <a:ln w="41275">
            <a:noFill/>
            <a:headEnd type="none" w="med" len="med"/>
            <a:tailEnd type="none" w="med" len="med"/>
          </a:ln>
          <a:effectLst>
            <a:outerShdw blurRad="152400" algn="ctr" rotWithShape="0">
              <a:schemeClr val="tx1">
                <a:lumMod val="75000"/>
                <a:lumOff val="2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 name="Move_E7C2" title="Icon of four arrows pointing away from eachother">
            <a:extLst>
              <a:ext uri="{FF2B5EF4-FFF2-40B4-BE49-F238E27FC236}">
                <a16:creationId xmlns:a16="http://schemas.microsoft.com/office/drawing/2014/main" id="{89728E3F-09CC-C1F4-115B-6ADF402E827E}"/>
              </a:ext>
            </a:extLst>
          </p:cNvPr>
          <p:cNvSpPr>
            <a:spLocks noChangeAspect="1" noEditPoints="1"/>
          </p:cNvSpPr>
          <p:nvPr/>
        </p:nvSpPr>
        <p:spPr bwMode="auto">
          <a:xfrm>
            <a:off x="2284137" y="2557391"/>
            <a:ext cx="632528" cy="63268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5569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6" presetClass="emph" presetSubtype="0" accel="41000" decel="59000" autoRev="1" fill="hold" grpId="1" nodeType="withEffect">
                                  <p:stCondLst>
                                    <p:cond delay="0"/>
                                  </p:stCondLst>
                                  <p:childTnLst>
                                    <p:animScale>
                                      <p:cBhvr>
                                        <p:cTn id="36" dur="250" fill="hold"/>
                                        <p:tgtEl>
                                          <p:spTgt spid="14"/>
                                        </p:tgtEl>
                                      </p:cBhvr>
                                      <p:by x="110000" y="110000"/>
                                    </p:animScale>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6" presetClass="emph" presetSubtype="0" accel="41000" decel="59000" autoRev="1" fill="hold" grpId="1" nodeType="withEffect">
                                  <p:stCondLst>
                                    <p:cond delay="0"/>
                                  </p:stCondLst>
                                  <p:childTnLst>
                                    <p:animScale>
                                      <p:cBhvr>
                                        <p:cTn id="40" dur="250" fill="hold"/>
                                        <p:tgtEl>
                                          <p:spTgt spid="6"/>
                                        </p:tgtEl>
                                      </p:cBhvr>
                                      <p:by x="110000" y="110000"/>
                                    </p:animScale>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6" presetClass="emph" presetSubtype="0" accel="41000" decel="59000" autoRev="1" fill="hold" grpId="1" nodeType="withEffect">
                                  <p:stCondLst>
                                    <p:cond delay="0"/>
                                  </p:stCondLst>
                                  <p:childTnLst>
                                    <p:animScale>
                                      <p:cBhvr>
                                        <p:cTn id="44" dur="25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6" grpId="1" animBg="1"/>
      <p:bldP spid="7" grpId="0" animBg="1"/>
      <p:bldP spid="8" grpId="0" animBg="1"/>
      <p:bldP spid="9" grpId="0"/>
      <p:bldP spid="10" grpId="0" animBg="1"/>
      <p:bldP spid="10" grpId="1" animBg="1"/>
      <p:bldP spid="11" grpId="0" animBg="1"/>
      <p:bldP spid="12" grpId="0" animBg="1"/>
      <p:bldP spid="13" grpId="0"/>
      <p:bldP spid="14" grpId="0" animBg="1"/>
      <p:bldP spid="14" grpId="1"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6673CD-5DA4-C7BA-462F-8ED72DAE7BA3}"/>
              </a:ext>
            </a:extLst>
          </p:cNvPr>
          <p:cNvSpPr txBox="1"/>
          <p:nvPr/>
        </p:nvSpPr>
        <p:spPr>
          <a:xfrm>
            <a:off x="633079" y="6007269"/>
            <a:ext cx="5999950" cy="507831"/>
          </a:xfrm>
          <a:prstGeom prst="rect">
            <a:avLst/>
          </a:prstGeom>
          <a:noFill/>
        </p:spPr>
        <p:txBody>
          <a:bodyPr wrap="square" lIns="0" tIns="0" rIns="0" bIns="0" rtlCol="0">
            <a:spAutoFit/>
          </a:bodyPr>
          <a:lstStyle/>
          <a:p>
            <a:r>
              <a:rPr lang="en-US" sz="1100" i="1" baseline="30000" dirty="0">
                <a:solidFill>
                  <a:schemeClr val="bg1"/>
                </a:solidFill>
              </a:rPr>
              <a:t>1</a:t>
            </a:r>
            <a:r>
              <a:rPr lang="en-US" sz="1100" i="1" dirty="0">
                <a:solidFill>
                  <a:schemeClr val="bg1"/>
                </a:solidFill>
              </a:rPr>
              <a:t> A commissioned Total Economic Impact™ study conducted by Forrester Consulting on behalf of Microsoft: Business Benefits and Cost Savings Enabled by Partner Applications for Microsoft Teams, March 2020</a:t>
            </a:r>
          </a:p>
        </p:txBody>
      </p:sp>
      <p:pic>
        <p:nvPicPr>
          <p:cNvPr id="4" name="Picture 3" descr="A person smiling while using a computer&#10;&#10;Description automatically generated with low confidence">
            <a:extLst>
              <a:ext uri="{FF2B5EF4-FFF2-40B4-BE49-F238E27FC236}">
                <a16:creationId xmlns:a16="http://schemas.microsoft.com/office/drawing/2014/main" id="{38311753-856E-014D-FA19-688F05F05A0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044209" y="1600200"/>
            <a:ext cx="3538189" cy="3844190"/>
          </a:xfrm>
          <a:custGeom>
            <a:avLst/>
            <a:gdLst>
              <a:gd name="connsiteX0" fmla="*/ 146660 w 3049704"/>
              <a:gd name="connsiteY0" fmla="*/ 0 h 4299576"/>
              <a:gd name="connsiteX1" fmla="*/ 2903044 w 3049704"/>
              <a:gd name="connsiteY1" fmla="*/ 0 h 4299576"/>
              <a:gd name="connsiteX2" fmla="*/ 3049704 w 3049704"/>
              <a:gd name="connsiteY2" fmla="*/ 146660 h 4299576"/>
              <a:gd name="connsiteX3" fmla="*/ 3049704 w 3049704"/>
              <a:gd name="connsiteY3" fmla="*/ 4152916 h 4299576"/>
              <a:gd name="connsiteX4" fmla="*/ 2903044 w 3049704"/>
              <a:gd name="connsiteY4" fmla="*/ 4299576 h 4299576"/>
              <a:gd name="connsiteX5" fmla="*/ 146660 w 3049704"/>
              <a:gd name="connsiteY5" fmla="*/ 4299576 h 4299576"/>
              <a:gd name="connsiteX6" fmla="*/ 0 w 3049704"/>
              <a:gd name="connsiteY6" fmla="*/ 4152916 h 4299576"/>
              <a:gd name="connsiteX7" fmla="*/ 0 w 3049704"/>
              <a:gd name="connsiteY7" fmla="*/ 146660 h 4299576"/>
              <a:gd name="connsiteX8" fmla="*/ 146660 w 3049704"/>
              <a:gd name="connsiteY8" fmla="*/ 0 h 42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9704" h="4299576">
                <a:moveTo>
                  <a:pt x="146660" y="0"/>
                </a:moveTo>
                <a:lnTo>
                  <a:pt x="2903044" y="0"/>
                </a:lnTo>
                <a:cubicBezTo>
                  <a:pt x="2984042" y="0"/>
                  <a:pt x="3049704" y="65662"/>
                  <a:pt x="3049704" y="146660"/>
                </a:cubicBezTo>
                <a:lnTo>
                  <a:pt x="3049704" y="4152916"/>
                </a:lnTo>
                <a:cubicBezTo>
                  <a:pt x="3049704" y="4233914"/>
                  <a:pt x="2984042" y="4299576"/>
                  <a:pt x="2903044" y="4299576"/>
                </a:cubicBezTo>
                <a:lnTo>
                  <a:pt x="146660" y="4299576"/>
                </a:lnTo>
                <a:cubicBezTo>
                  <a:pt x="65662" y="4299576"/>
                  <a:pt x="0" y="4233914"/>
                  <a:pt x="0" y="4152916"/>
                </a:cubicBezTo>
                <a:lnTo>
                  <a:pt x="0" y="146660"/>
                </a:lnTo>
                <a:cubicBezTo>
                  <a:pt x="0" y="65662"/>
                  <a:pt x="65662" y="0"/>
                  <a:pt x="146660" y="0"/>
                </a:cubicBezTo>
                <a:close/>
              </a:path>
            </a:pathLst>
          </a:custGeom>
          <a:solidFill>
            <a:schemeClr val="bg1"/>
          </a:solidFill>
          <a:ln>
            <a:noFill/>
          </a:ln>
          <a:effectLst>
            <a:outerShdw blurRad="203200" algn="ctr" rotWithShape="0">
              <a:prstClr val="black">
                <a:alpha val="18000"/>
              </a:prstClr>
            </a:outerShdw>
          </a:effectLst>
        </p:spPr>
      </p:pic>
      <p:sp>
        <p:nvSpPr>
          <p:cNvPr id="5" name="TextBox 4">
            <a:extLst>
              <a:ext uri="{FF2B5EF4-FFF2-40B4-BE49-F238E27FC236}">
                <a16:creationId xmlns:a16="http://schemas.microsoft.com/office/drawing/2014/main" id="{5255B39F-B33F-5ED8-2D3F-025B88283500}"/>
              </a:ext>
            </a:extLst>
          </p:cNvPr>
          <p:cNvSpPr txBox="1"/>
          <p:nvPr/>
        </p:nvSpPr>
        <p:spPr>
          <a:xfrm>
            <a:off x="633079" y="5749431"/>
            <a:ext cx="4474302" cy="169277"/>
          </a:xfrm>
          <a:prstGeom prst="rect">
            <a:avLst/>
          </a:prstGeom>
          <a:noFill/>
        </p:spPr>
        <p:txBody>
          <a:bodyPr wrap="square" lIns="0" tIns="0" rIns="0" bIns="0" rtlCol="0">
            <a:spAutoFit/>
          </a:bodyPr>
          <a:lstStyle>
            <a:defPPr>
              <a:defRPr lang="en-US"/>
            </a:defPPr>
            <a:lvl1pPr>
              <a:defRPr sz="1100" i="1">
                <a:solidFill>
                  <a:schemeClr val="tx2"/>
                </a:solidFill>
              </a:defRPr>
            </a:lvl1pPr>
          </a:lstStyle>
          <a:p>
            <a:r>
              <a:rPr lang="en-US" baseline="30000">
                <a:solidFill>
                  <a:schemeClr val="bg1"/>
                </a:solidFill>
              </a:rPr>
              <a:t>1 </a:t>
            </a:r>
            <a:r>
              <a:rPr lang="en-US">
                <a:solidFill>
                  <a:schemeClr val="bg1"/>
                </a:solidFill>
              </a:rPr>
              <a:t>Office 365 product manager, Telecom company </a:t>
            </a:r>
          </a:p>
        </p:txBody>
      </p:sp>
      <p:grpSp>
        <p:nvGrpSpPr>
          <p:cNvPr id="6" name="Group 5">
            <a:extLst>
              <a:ext uri="{FF2B5EF4-FFF2-40B4-BE49-F238E27FC236}">
                <a16:creationId xmlns:a16="http://schemas.microsoft.com/office/drawing/2014/main" id="{ADFCC808-AAC4-AB7F-6FD0-3AE6550B4DE3}"/>
              </a:ext>
            </a:extLst>
          </p:cNvPr>
          <p:cNvGrpSpPr/>
          <p:nvPr/>
        </p:nvGrpSpPr>
        <p:grpSpPr>
          <a:xfrm>
            <a:off x="609599" y="1600200"/>
            <a:ext cx="6993205" cy="3844190"/>
            <a:chOff x="609599" y="1600200"/>
            <a:chExt cx="6993205" cy="3844190"/>
          </a:xfrm>
        </p:grpSpPr>
        <p:sp>
          <p:nvSpPr>
            <p:cNvPr id="7" name="Rectangle: Rounded Corners 25">
              <a:extLst>
                <a:ext uri="{FF2B5EF4-FFF2-40B4-BE49-F238E27FC236}">
                  <a16:creationId xmlns:a16="http://schemas.microsoft.com/office/drawing/2014/main" id="{75F0BC1D-8F4B-6D0F-AF0E-187FC7E5D773}"/>
                </a:ext>
              </a:extLst>
            </p:cNvPr>
            <p:cNvSpPr>
              <a:spLocks/>
            </p:cNvSpPr>
            <p:nvPr/>
          </p:nvSpPr>
          <p:spPr>
            <a:xfrm>
              <a:off x="609599" y="1600200"/>
              <a:ext cx="6993205" cy="3844190"/>
            </a:xfrm>
            <a:prstGeom prst="roundRect">
              <a:avLst>
                <a:gd name="adj" fmla="val 3689"/>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8" name="TextBox 7">
              <a:extLst>
                <a:ext uri="{FF2B5EF4-FFF2-40B4-BE49-F238E27FC236}">
                  <a16:creationId xmlns:a16="http://schemas.microsoft.com/office/drawing/2014/main" id="{99BE5A78-864C-4AEC-5C44-0666D6CEFF4C}"/>
                </a:ext>
              </a:extLst>
            </p:cNvPr>
            <p:cNvSpPr txBox="1"/>
            <p:nvPr/>
          </p:nvSpPr>
          <p:spPr>
            <a:xfrm>
              <a:off x="942522" y="2623794"/>
              <a:ext cx="6388100" cy="2215991"/>
            </a:xfrm>
            <a:prstGeom prst="rect">
              <a:avLst/>
            </a:prstGeom>
            <a:noFill/>
          </p:spPr>
          <p:txBody>
            <a:bodyPr wrap="square" lIns="0" tIns="0" rIns="0" bIns="0" rtlCol="0">
              <a:spAutoFit/>
            </a:bodyPr>
            <a:lstStyle/>
            <a:p>
              <a:r>
                <a:rPr lang="en-US" sz="2400" dirty="0">
                  <a:solidFill>
                    <a:srgbClr val="5D5BD5"/>
                  </a:solidFill>
                </a:rPr>
                <a:t>I think the advantage with the integration into Teams is just being able to have an app within the context of the work the group is doing. That’s the beauty of Teams, it brings stuff into context and cuts out time it takes to find information.” </a:t>
              </a:r>
              <a:r>
                <a:rPr lang="en-US" sz="2400" baseline="30000" dirty="0">
                  <a:solidFill>
                    <a:srgbClr val="5D5BD5"/>
                  </a:solidFill>
                </a:rPr>
                <a:t>1</a:t>
              </a:r>
              <a:endParaRPr lang="en-US" sz="2400" baseline="30000" dirty="0">
                <a:solidFill>
                  <a:srgbClr val="5D5BD5"/>
                </a:solidFill>
                <a:latin typeface="+mj-lt"/>
              </a:endParaRPr>
            </a:p>
          </p:txBody>
        </p:sp>
        <p:pic>
          <p:nvPicPr>
            <p:cNvPr id="9" name="Graphic 8">
              <a:extLst>
                <a:ext uri="{FF2B5EF4-FFF2-40B4-BE49-F238E27FC236}">
                  <a16:creationId xmlns:a16="http://schemas.microsoft.com/office/drawing/2014/main" id="{7DBD6F7A-BE37-F2D1-6E4C-BD53D2081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flipH="1">
              <a:off x="942522" y="2039026"/>
              <a:ext cx="479691" cy="351555"/>
            </a:xfrm>
            <a:prstGeom prst="rect">
              <a:avLst/>
            </a:prstGeom>
          </p:spPr>
        </p:pic>
      </p:grpSp>
    </p:spTree>
    <p:extLst>
      <p:ext uri="{BB962C8B-B14F-4D97-AF65-F5344CB8AC3E}">
        <p14:creationId xmlns:p14="http://schemas.microsoft.com/office/powerpoint/2010/main" val="54271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B1A4E4B4-7D23-293E-50C1-BA418E8358A1}"/>
              </a:ext>
            </a:extLst>
          </p:cNvPr>
          <p:cNvSpPr/>
          <p:nvPr/>
        </p:nvSpPr>
        <p:spPr>
          <a:xfrm>
            <a:off x="524933" y="1625600"/>
            <a:ext cx="11057467" cy="4555067"/>
          </a:xfrm>
          <a:prstGeom prst="roundRect">
            <a:avLst/>
          </a:prstGeom>
          <a:gradFill>
            <a:gsLst>
              <a:gs pos="0">
                <a:schemeClr val="accent1">
                  <a:lumMod val="5000"/>
                  <a:lumOff val="95000"/>
                </a:schemeClr>
              </a:gs>
              <a:gs pos="100000">
                <a:srgbClr val="5D5BD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1">
            <a:extLst>
              <a:ext uri="{FF2B5EF4-FFF2-40B4-BE49-F238E27FC236}">
                <a16:creationId xmlns:a16="http://schemas.microsoft.com/office/drawing/2014/main" id="{93F8FD37-4729-964B-8442-6EB0D43368AB}"/>
              </a:ext>
            </a:extLst>
          </p:cNvPr>
          <p:cNvSpPr txBox="1">
            <a:spLocks/>
          </p:cNvSpPr>
          <p:nvPr/>
        </p:nvSpPr>
        <p:spPr>
          <a:xfrm>
            <a:off x="11149781" y="342900"/>
            <a:ext cx="432619" cy="23660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3F657163-B0C7-401E-8BA5-ACDF2CB567A1}" type="slidenum">
              <a:rPr lang="en-US" sz="1000" smtClean="0">
                <a:solidFill>
                  <a:srgbClr val="3B2E58"/>
                </a:solidFill>
                <a:latin typeface="Segoe UI Semibold"/>
              </a:rPr>
              <a:pPr algn="r">
                <a:defRPr/>
              </a:pPr>
              <a:t>7</a:t>
            </a:fld>
            <a:endParaRPr lang="en-US" sz="1000">
              <a:solidFill>
                <a:srgbClr val="3B2E58"/>
              </a:solidFill>
              <a:latin typeface="Segoe UI Semibold"/>
            </a:endParaRPr>
          </a:p>
        </p:txBody>
      </p:sp>
      <p:pic>
        <p:nvPicPr>
          <p:cNvPr id="5" name="Picture 4" descr="Logo&#10;&#10;Description automatically generated">
            <a:extLst>
              <a:ext uri="{FF2B5EF4-FFF2-40B4-BE49-F238E27FC236}">
                <a16:creationId xmlns:a16="http://schemas.microsoft.com/office/drawing/2014/main" id="{8D36F9D3-AF14-4467-F6F1-01CBB7CC5C23}"/>
              </a:ext>
            </a:extLst>
          </p:cNvPr>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98779" y="1999422"/>
            <a:ext cx="1773495" cy="515375"/>
          </a:xfrm>
          <a:prstGeom prst="rect">
            <a:avLst/>
          </a:prstGeom>
        </p:spPr>
      </p:pic>
      <p:pic>
        <p:nvPicPr>
          <p:cNvPr id="6" name="Picture 4" descr="Vena's Competitors, Revenue, Number of Employees, Funding, Acquisitions &amp;  News - Owler Company Profile">
            <a:extLst>
              <a:ext uri="{FF2B5EF4-FFF2-40B4-BE49-F238E27FC236}">
                <a16:creationId xmlns:a16="http://schemas.microsoft.com/office/drawing/2014/main" id="{393A2B05-7868-4B08-3FB1-12A9F9B9AA7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9885" y="1999422"/>
            <a:ext cx="2795252" cy="515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he Entrepreneur Interview Series #2: Scott Burns, Structural">
            <a:extLst>
              <a:ext uri="{FF2B5EF4-FFF2-40B4-BE49-F238E27FC236}">
                <a16:creationId xmlns:a16="http://schemas.microsoft.com/office/drawing/2014/main" id="{231699E4-3E0D-9D37-50D7-425B874850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7671" y="1999422"/>
            <a:ext cx="2207471" cy="51537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BBC0A87-9789-E62D-988A-09BC6D35B434}"/>
              </a:ext>
            </a:extLst>
          </p:cNvPr>
          <p:cNvGrpSpPr/>
          <p:nvPr/>
        </p:nvGrpSpPr>
        <p:grpSpPr>
          <a:xfrm>
            <a:off x="899885" y="2905151"/>
            <a:ext cx="3194442" cy="2967594"/>
            <a:chOff x="899885" y="2905151"/>
            <a:chExt cx="3194442" cy="2967594"/>
          </a:xfrm>
        </p:grpSpPr>
        <p:sp>
          <p:nvSpPr>
            <p:cNvPr id="9" name="Rectangle 8">
              <a:extLst>
                <a:ext uri="{FF2B5EF4-FFF2-40B4-BE49-F238E27FC236}">
                  <a16:creationId xmlns:a16="http://schemas.microsoft.com/office/drawing/2014/main" id="{C90F2C46-EC75-98C0-5B9C-E6E0595465C0}"/>
                </a:ext>
                <a:ext uri="{C183D7F6-B498-43B3-948B-1728B52AA6E4}">
                  <adec:decorative xmlns:adec="http://schemas.microsoft.com/office/drawing/2017/decorative" val="1"/>
                </a:ext>
              </a:extLst>
            </p:cNvPr>
            <p:cNvSpPr/>
            <p:nvPr/>
          </p:nvSpPr>
          <p:spPr>
            <a:xfrm>
              <a:off x="899885" y="3256644"/>
              <a:ext cx="3194442" cy="2616101"/>
            </a:xfrm>
            <a:prstGeom prst="rect">
              <a:avLst/>
            </a:prstGeom>
            <a:noFill/>
            <a:ln>
              <a:noFill/>
            </a:ln>
            <a:effectLst>
              <a:softEdge rad="12700"/>
            </a:effectLst>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noAutofit/>
            </a:bodyPr>
            <a:lstStyle/>
            <a:p>
              <a:pPr marL="0" marR="0" lvl="0" indent="0" algn="l" defTabSz="914400" rtl="0" eaLnBrk="1" fontAlgn="auto" latinLnBrk="0" hangingPunct="1">
                <a:spcBef>
                  <a:spcPts val="200"/>
                </a:spcBef>
                <a:spcAft>
                  <a:spcPts val="200"/>
                </a:spcAft>
                <a:buClrTx/>
                <a:buSzTx/>
                <a:buFontTx/>
                <a:buNone/>
                <a:tabLst/>
                <a:defRPr/>
              </a:pPr>
              <a:r>
                <a:rPr lang="en-US" sz="1600" dirty="0">
                  <a:solidFill>
                    <a:schemeClr val="tx2"/>
                  </a:solidFill>
                  <a:ea typeface="+mn-lt"/>
                  <a:cs typeface="Segoe UI"/>
                </a:rPr>
                <a:t>The Teams product group and Microsoft for Startups team were helpful from the outset. They helped us get </a:t>
              </a:r>
              <a:r>
                <a:rPr lang="en-US" sz="1600" dirty="0" err="1">
                  <a:solidFill>
                    <a:schemeClr val="tx2"/>
                  </a:solidFill>
                  <a:ea typeface="+mn-lt"/>
                  <a:cs typeface="Segoe UI"/>
                </a:rPr>
                <a:t>Productboard</a:t>
              </a:r>
              <a:r>
                <a:rPr lang="en-US" sz="1600" dirty="0">
                  <a:solidFill>
                    <a:schemeClr val="tx2"/>
                  </a:solidFill>
                  <a:ea typeface="+mn-lt"/>
                  <a:cs typeface="Segoe UI"/>
                </a:rPr>
                <a:t> right within their ecosystem and build our go-to-market strategy. That’s been critical for our business”</a:t>
              </a:r>
              <a:endParaRPr kumimoji="0" lang="en-US" sz="1600" b="0" u="none" strike="noStrike" kern="1200" cap="none" normalizeH="0" baseline="0" noProof="0" dirty="0">
                <a:ln>
                  <a:noFill/>
                </a:ln>
                <a:solidFill>
                  <a:schemeClr val="tx2"/>
                </a:solidFill>
                <a:effectLst/>
                <a:uLnTx/>
                <a:uFillTx/>
                <a:ea typeface="+mn-ea"/>
                <a:cs typeface="+mn-cs"/>
              </a:endParaRPr>
            </a:p>
            <a:p>
              <a:pPr marL="0" marR="0" lvl="0" indent="0" algn="l" defTabSz="914400" rtl="0" eaLnBrk="1" fontAlgn="auto" latinLnBrk="0" hangingPunct="1">
                <a:spcBef>
                  <a:spcPts val="200"/>
                </a:spcBef>
                <a:spcAft>
                  <a:spcPts val="200"/>
                </a:spcAft>
                <a:buClrTx/>
                <a:buSzTx/>
                <a:buFontTx/>
                <a:buNone/>
                <a:tabLst/>
                <a:defRPr/>
              </a:pPr>
              <a:endParaRPr kumimoji="0" lang="en-US" sz="1600" b="0" u="none" strike="noStrike" kern="1200" cap="none" normalizeH="0" baseline="0" noProof="0" dirty="0">
                <a:ln>
                  <a:noFill/>
                </a:ln>
                <a:solidFill>
                  <a:schemeClr val="tx2"/>
                </a:solidFill>
                <a:effectLst/>
                <a:uLnTx/>
                <a:uFillTx/>
                <a:ea typeface="+mn-ea"/>
                <a:cs typeface="+mn-cs"/>
              </a:endParaRPr>
            </a:p>
            <a:p>
              <a:pPr algn="r">
                <a:spcBef>
                  <a:spcPts val="200"/>
                </a:spcBef>
                <a:spcAft>
                  <a:spcPts val="200"/>
                </a:spcAft>
              </a:pPr>
              <a:r>
                <a:rPr kumimoji="0" lang="en-US" sz="1600" b="0" u="none" strike="noStrike" kern="1200" cap="none" normalizeH="0" baseline="0" noProof="0" dirty="0">
                  <a:ln>
                    <a:noFill/>
                  </a:ln>
                  <a:solidFill>
                    <a:schemeClr val="bg1"/>
                  </a:solidFill>
                  <a:effectLst/>
                  <a:uLnTx/>
                  <a:uFillTx/>
                  <a:latin typeface="+mj-lt"/>
                  <a:ea typeface="+mn-ea"/>
                  <a:cs typeface="+mn-cs"/>
                </a:rPr>
                <a:t>— </a:t>
              </a:r>
              <a:r>
                <a:rPr lang="en-US" sz="1600" dirty="0">
                  <a:solidFill>
                    <a:schemeClr val="bg1"/>
                  </a:solidFill>
                  <a:latin typeface="+mj-lt"/>
                  <a:ea typeface="+mn-lt"/>
                  <a:cs typeface="Segoe UI"/>
                </a:rPr>
                <a:t>Hubert </a:t>
              </a:r>
              <a:r>
                <a:rPr lang="en-US" sz="1600" dirty="0" err="1">
                  <a:solidFill>
                    <a:schemeClr val="bg1"/>
                  </a:solidFill>
                  <a:latin typeface="+mj-lt"/>
                  <a:ea typeface="+mn-lt"/>
                  <a:cs typeface="Segoe UI"/>
                </a:rPr>
                <a:t>Palan</a:t>
              </a:r>
              <a:endParaRPr lang="en-US" sz="1600" dirty="0">
                <a:solidFill>
                  <a:schemeClr val="bg1"/>
                </a:solidFill>
                <a:latin typeface="+mj-lt"/>
              </a:endParaRPr>
            </a:p>
            <a:p>
              <a:pPr marL="0" marR="0" lvl="0" indent="0" algn="r" defTabSz="914400" rtl="0" eaLnBrk="1" fontAlgn="auto" latinLnBrk="0" hangingPunct="1">
                <a:spcBef>
                  <a:spcPts val="200"/>
                </a:spcBef>
                <a:spcAft>
                  <a:spcPts val="200"/>
                </a:spcAft>
                <a:buClrTx/>
                <a:buSzTx/>
                <a:buFontTx/>
                <a:buNone/>
                <a:tabLst/>
                <a:defRPr/>
              </a:pPr>
              <a:r>
                <a:rPr kumimoji="0" lang="en-US" sz="1600" b="0" u="none" strike="noStrike" kern="1200" cap="none" normalizeH="0" baseline="0" noProof="0" dirty="0">
                  <a:ln>
                    <a:noFill/>
                  </a:ln>
                  <a:solidFill>
                    <a:schemeClr val="bg1"/>
                  </a:solidFill>
                  <a:effectLst/>
                  <a:uLnTx/>
                  <a:uFillTx/>
                  <a:latin typeface="+mj-lt"/>
                  <a:ea typeface="+mn-ea"/>
                  <a:cs typeface="+mn-cs"/>
                </a:rPr>
                <a:t>CEO, </a:t>
              </a:r>
              <a:r>
                <a:rPr kumimoji="0" lang="en-US" sz="1600" b="0" u="none" strike="noStrike" kern="1200" cap="none" normalizeH="0" baseline="0" noProof="0" dirty="0" err="1">
                  <a:ln>
                    <a:noFill/>
                  </a:ln>
                  <a:solidFill>
                    <a:schemeClr val="bg1"/>
                  </a:solidFill>
                  <a:effectLst/>
                  <a:uLnTx/>
                  <a:uFillTx/>
                  <a:latin typeface="+mj-lt"/>
                  <a:ea typeface="+mn-ea"/>
                  <a:cs typeface="+mn-cs"/>
                </a:rPr>
                <a:t>Productboard</a:t>
              </a:r>
              <a:endParaRPr kumimoji="0" lang="en-US" sz="1600" b="0" u="none" strike="noStrike" kern="1200" cap="none" normalizeH="0" baseline="0" noProof="0" dirty="0">
                <a:ln>
                  <a:noFill/>
                </a:ln>
                <a:solidFill>
                  <a:schemeClr val="bg1"/>
                </a:solidFill>
                <a:effectLst/>
                <a:uLnTx/>
                <a:uFillTx/>
                <a:latin typeface="+mj-lt"/>
                <a:ea typeface="+mn-ea"/>
                <a:cs typeface="+mn-cs"/>
              </a:endParaRPr>
            </a:p>
          </p:txBody>
        </p:sp>
        <p:pic>
          <p:nvPicPr>
            <p:cNvPr id="10" name="Graphic 9">
              <a:extLst>
                <a:ext uri="{FF2B5EF4-FFF2-40B4-BE49-F238E27FC236}">
                  <a16:creationId xmlns:a16="http://schemas.microsoft.com/office/drawing/2014/main" id="{505863BA-37AD-925C-1A57-8194BEE25F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899886" y="2905151"/>
              <a:ext cx="316266" cy="231784"/>
            </a:xfrm>
            <a:prstGeom prst="rect">
              <a:avLst/>
            </a:prstGeom>
          </p:spPr>
        </p:pic>
      </p:grpSp>
      <p:grpSp>
        <p:nvGrpSpPr>
          <p:cNvPr id="11" name="Group 10">
            <a:extLst>
              <a:ext uri="{FF2B5EF4-FFF2-40B4-BE49-F238E27FC236}">
                <a16:creationId xmlns:a16="http://schemas.microsoft.com/office/drawing/2014/main" id="{1B5D6CB3-8CC6-3BCD-EFEB-F40340934CC0}"/>
              </a:ext>
            </a:extLst>
          </p:cNvPr>
          <p:cNvGrpSpPr/>
          <p:nvPr/>
        </p:nvGrpSpPr>
        <p:grpSpPr>
          <a:xfrm>
            <a:off x="4498779" y="2905151"/>
            <a:ext cx="3194442" cy="2967594"/>
            <a:chOff x="4498779" y="2905151"/>
            <a:chExt cx="3194442" cy="2967594"/>
          </a:xfrm>
        </p:grpSpPr>
        <p:sp>
          <p:nvSpPr>
            <p:cNvPr id="12" name="Rectangle 11">
              <a:extLst>
                <a:ext uri="{FF2B5EF4-FFF2-40B4-BE49-F238E27FC236}">
                  <a16:creationId xmlns:a16="http://schemas.microsoft.com/office/drawing/2014/main" id="{68C8C9BD-4769-CAED-EADB-43619B51CDC1}"/>
                </a:ext>
                <a:ext uri="{C183D7F6-B498-43B3-948B-1728B52AA6E4}">
                  <adec:decorative xmlns:adec="http://schemas.microsoft.com/office/drawing/2017/decorative" val="1"/>
                </a:ext>
              </a:extLst>
            </p:cNvPr>
            <p:cNvSpPr/>
            <p:nvPr/>
          </p:nvSpPr>
          <p:spPr>
            <a:xfrm>
              <a:off x="4498779" y="3256644"/>
              <a:ext cx="3194442" cy="2616101"/>
            </a:xfrm>
            <a:prstGeom prst="rect">
              <a:avLst/>
            </a:prstGeom>
            <a:noFill/>
            <a:ln>
              <a:noFill/>
            </a:ln>
            <a:effectLst>
              <a:softEdge rad="12700"/>
            </a:effectLst>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noAutofit/>
            </a:bodyPr>
            <a:lstStyle/>
            <a:p>
              <a:pPr marL="0" marR="0" lvl="0" indent="0" algn="l" defTabSz="914400" rtl="0" eaLnBrk="1" fontAlgn="auto" latinLnBrk="0" hangingPunct="1">
                <a:spcBef>
                  <a:spcPts val="200"/>
                </a:spcBef>
                <a:spcAft>
                  <a:spcPts val="200"/>
                </a:spcAft>
                <a:buClrTx/>
                <a:buSzTx/>
                <a:buFontTx/>
                <a:buNone/>
                <a:tabLst/>
                <a:defRPr/>
              </a:pPr>
              <a:r>
                <a:rPr lang="en-US" sz="1600" dirty="0">
                  <a:solidFill>
                    <a:schemeClr val="tx2"/>
                  </a:solidFill>
                  <a:ea typeface="+mn-lt"/>
                  <a:cs typeface="Segoe UI"/>
                </a:rPr>
                <a:t>When you add up all the pieces, working with Microsoft is a great opportunity for a startup not just because of the product benefits but also the commercial dimensions and distribution that you get from the relationship”</a:t>
              </a:r>
              <a:endParaRPr kumimoji="0" lang="en-US" sz="1600" b="0" u="none" strike="noStrike" kern="1200" cap="none" normalizeH="0" baseline="0" noProof="0" dirty="0">
                <a:ln>
                  <a:noFill/>
                </a:ln>
                <a:solidFill>
                  <a:schemeClr val="tx2"/>
                </a:solidFill>
                <a:effectLst/>
                <a:uLnTx/>
                <a:uFillTx/>
                <a:ea typeface="+mn-ea"/>
                <a:cs typeface="+mn-cs"/>
              </a:endParaRPr>
            </a:p>
            <a:p>
              <a:pPr marL="0" marR="0" lvl="0" indent="0" algn="l" defTabSz="914400" rtl="0" eaLnBrk="1" fontAlgn="auto" latinLnBrk="0" hangingPunct="1">
                <a:spcBef>
                  <a:spcPts val="200"/>
                </a:spcBef>
                <a:spcAft>
                  <a:spcPts val="200"/>
                </a:spcAft>
                <a:buClrTx/>
                <a:buSzTx/>
                <a:buFontTx/>
                <a:buNone/>
                <a:tabLst/>
                <a:defRPr/>
              </a:pPr>
              <a:endParaRPr kumimoji="0" lang="en-US" sz="1600" b="0" u="none" strike="noStrike" kern="1200" cap="none" normalizeH="0" baseline="0" noProof="0" dirty="0">
                <a:ln>
                  <a:noFill/>
                </a:ln>
                <a:solidFill>
                  <a:schemeClr val="tx2"/>
                </a:solidFill>
                <a:effectLst/>
                <a:uLnTx/>
                <a:uFillTx/>
                <a:ea typeface="+mn-ea"/>
                <a:cs typeface="+mn-cs"/>
              </a:endParaRPr>
            </a:p>
            <a:p>
              <a:pPr algn="r">
                <a:spcBef>
                  <a:spcPts val="200"/>
                </a:spcBef>
                <a:spcAft>
                  <a:spcPts val="200"/>
                </a:spcAft>
              </a:pPr>
              <a:r>
                <a:rPr kumimoji="0" lang="en-US" sz="1600" b="0" u="none" strike="noStrike" kern="1200" cap="none" normalizeH="0" baseline="0" noProof="0" dirty="0">
                  <a:ln>
                    <a:noFill/>
                  </a:ln>
                  <a:solidFill>
                    <a:schemeClr val="bg1"/>
                  </a:solidFill>
                  <a:effectLst/>
                  <a:uLnTx/>
                  <a:uFillTx/>
                  <a:latin typeface="+mj-lt"/>
                  <a:ea typeface="+mn-ea"/>
                  <a:cs typeface="+mn-cs"/>
                </a:rPr>
                <a:t>— </a:t>
              </a:r>
              <a:r>
                <a:rPr lang="en-US" sz="1600" dirty="0">
                  <a:solidFill>
                    <a:schemeClr val="bg1"/>
                  </a:solidFill>
                  <a:latin typeface="+mj-lt"/>
                  <a:ea typeface="+mn-lt"/>
                  <a:cs typeface="Segoe UI"/>
                </a:rPr>
                <a:t>Dan Reich</a:t>
              </a:r>
            </a:p>
            <a:p>
              <a:pPr algn="r">
                <a:spcBef>
                  <a:spcPts val="200"/>
                </a:spcBef>
                <a:spcAft>
                  <a:spcPts val="200"/>
                </a:spcAft>
              </a:pPr>
              <a:r>
                <a:rPr lang="en-US" sz="1600" dirty="0">
                  <a:solidFill>
                    <a:schemeClr val="bg1"/>
                  </a:solidFill>
                  <a:latin typeface="+mj-lt"/>
                  <a:ea typeface="+mn-lt"/>
                  <a:cs typeface="Segoe UI"/>
                </a:rPr>
                <a:t> CEO, Troops</a:t>
              </a:r>
            </a:p>
          </p:txBody>
        </p:sp>
        <p:pic>
          <p:nvPicPr>
            <p:cNvPr id="13" name="Graphic 12">
              <a:extLst>
                <a:ext uri="{FF2B5EF4-FFF2-40B4-BE49-F238E27FC236}">
                  <a16:creationId xmlns:a16="http://schemas.microsoft.com/office/drawing/2014/main" id="{771CB20F-9286-75F0-7E93-C37A98B2CC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4498779" y="2905151"/>
              <a:ext cx="316266" cy="231784"/>
            </a:xfrm>
            <a:prstGeom prst="rect">
              <a:avLst/>
            </a:prstGeom>
          </p:spPr>
        </p:pic>
      </p:grpSp>
      <p:grpSp>
        <p:nvGrpSpPr>
          <p:cNvPr id="14" name="Group 13">
            <a:extLst>
              <a:ext uri="{FF2B5EF4-FFF2-40B4-BE49-F238E27FC236}">
                <a16:creationId xmlns:a16="http://schemas.microsoft.com/office/drawing/2014/main" id="{EDDC86DE-CD81-6C99-EE60-027CB863F940}"/>
              </a:ext>
            </a:extLst>
          </p:cNvPr>
          <p:cNvGrpSpPr/>
          <p:nvPr/>
        </p:nvGrpSpPr>
        <p:grpSpPr>
          <a:xfrm>
            <a:off x="8097671" y="2905151"/>
            <a:ext cx="3194442" cy="2967594"/>
            <a:chOff x="8097671" y="2905151"/>
            <a:chExt cx="3194442" cy="2967594"/>
          </a:xfrm>
        </p:grpSpPr>
        <p:sp>
          <p:nvSpPr>
            <p:cNvPr id="15" name="Rectangle 14">
              <a:extLst>
                <a:ext uri="{FF2B5EF4-FFF2-40B4-BE49-F238E27FC236}">
                  <a16:creationId xmlns:a16="http://schemas.microsoft.com/office/drawing/2014/main" id="{67910CA3-985A-620B-0880-6FBF971B084D}"/>
                </a:ext>
                <a:ext uri="{C183D7F6-B498-43B3-948B-1728B52AA6E4}">
                  <adec:decorative xmlns:adec="http://schemas.microsoft.com/office/drawing/2017/decorative" val="1"/>
                </a:ext>
              </a:extLst>
            </p:cNvPr>
            <p:cNvSpPr/>
            <p:nvPr/>
          </p:nvSpPr>
          <p:spPr>
            <a:xfrm>
              <a:off x="8097671" y="3256644"/>
              <a:ext cx="3194442" cy="2616101"/>
            </a:xfrm>
            <a:prstGeom prst="rect">
              <a:avLst/>
            </a:prstGeom>
            <a:noFill/>
            <a:ln>
              <a:noFill/>
            </a:ln>
            <a:effectLst>
              <a:softEdge rad="12700"/>
            </a:effectLst>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noAutofit/>
            </a:bodyPr>
            <a:lstStyle/>
            <a:p>
              <a:pPr marL="0" marR="0" lvl="0" indent="0" algn="l" defTabSz="914400" rtl="0" eaLnBrk="1" fontAlgn="auto" latinLnBrk="0" hangingPunct="1">
                <a:spcBef>
                  <a:spcPts val="200"/>
                </a:spcBef>
                <a:spcAft>
                  <a:spcPts val="200"/>
                </a:spcAft>
                <a:buClrTx/>
                <a:buSzTx/>
                <a:buFontTx/>
                <a:buNone/>
                <a:tabLst/>
                <a:defRPr/>
              </a:pPr>
              <a:r>
                <a:rPr lang="en-US" sz="1600" dirty="0">
                  <a:solidFill>
                    <a:schemeClr val="tx2"/>
                  </a:solidFill>
                  <a:ea typeface="+mn-lt"/>
                  <a:cs typeface="Segoe UI"/>
                </a:rPr>
                <a:t>Any startup that wants to work with enterprise customers would be negligent to not make working with Teams a priority”</a:t>
              </a:r>
              <a:endParaRPr kumimoji="0" lang="en-US" sz="1600" b="0" u="none" strike="noStrike" kern="1200" cap="none" normalizeH="0" baseline="0" noProof="0" dirty="0">
                <a:ln>
                  <a:noFill/>
                </a:ln>
                <a:solidFill>
                  <a:schemeClr val="tx2"/>
                </a:solidFill>
                <a:effectLst/>
                <a:uLnTx/>
                <a:uFillTx/>
                <a:ea typeface="+mn-ea"/>
                <a:cs typeface="+mn-cs"/>
              </a:endParaRPr>
            </a:p>
            <a:p>
              <a:pPr marL="0" marR="0" lvl="0" indent="0" algn="l" defTabSz="914400" rtl="0" eaLnBrk="1" fontAlgn="auto" latinLnBrk="0" hangingPunct="1">
                <a:spcBef>
                  <a:spcPts val="200"/>
                </a:spcBef>
                <a:spcAft>
                  <a:spcPts val="200"/>
                </a:spcAft>
                <a:buClrTx/>
                <a:buSzTx/>
                <a:buFontTx/>
                <a:buNone/>
                <a:tabLst/>
                <a:defRPr/>
              </a:pPr>
              <a:endParaRPr kumimoji="0" lang="en-US" sz="1600" b="0" u="none" strike="noStrike" kern="1200" cap="none" normalizeH="0" baseline="0" noProof="0" dirty="0">
                <a:ln>
                  <a:noFill/>
                </a:ln>
                <a:solidFill>
                  <a:schemeClr val="tx2"/>
                </a:solidFill>
                <a:effectLst/>
                <a:uLnTx/>
                <a:uFillTx/>
                <a:ea typeface="+mn-ea"/>
                <a:cs typeface="+mn-cs"/>
              </a:endParaRPr>
            </a:p>
            <a:p>
              <a:pPr marL="0" marR="0" lvl="0" indent="0" algn="r" defTabSz="914400" rtl="0" eaLnBrk="1" fontAlgn="auto" latinLnBrk="0" hangingPunct="1">
                <a:spcBef>
                  <a:spcPts val="200"/>
                </a:spcBef>
                <a:spcAft>
                  <a:spcPts val="200"/>
                </a:spcAft>
                <a:buClrTx/>
                <a:buSzTx/>
                <a:buFontTx/>
                <a:buNone/>
                <a:tabLst/>
                <a:defRPr/>
              </a:pPr>
              <a:r>
                <a:rPr kumimoji="0" lang="en-US" sz="1600" b="0" u="none" strike="noStrike" kern="1200" cap="none" normalizeH="0" baseline="0" noProof="0" dirty="0">
                  <a:ln>
                    <a:noFill/>
                  </a:ln>
                  <a:solidFill>
                    <a:schemeClr val="bg1"/>
                  </a:solidFill>
                  <a:effectLst/>
                  <a:uLnTx/>
                  <a:uFillTx/>
                  <a:latin typeface="+mj-lt"/>
                  <a:ea typeface="+mn-ea"/>
                  <a:cs typeface="+mn-cs"/>
                </a:rPr>
                <a:t>— </a:t>
              </a:r>
              <a:r>
                <a:rPr lang="en-US" sz="1600" dirty="0">
                  <a:solidFill>
                    <a:schemeClr val="bg1"/>
                  </a:solidFill>
                  <a:latin typeface="+mj-lt"/>
                  <a:ea typeface="+mn-lt"/>
                  <a:cs typeface="Segoe UI"/>
                </a:rPr>
                <a:t>Scott Burns</a:t>
              </a:r>
            </a:p>
            <a:p>
              <a:pPr marL="0" marR="0" lvl="0" indent="0" algn="r" defTabSz="914400" rtl="0" eaLnBrk="1" fontAlgn="auto" latinLnBrk="0" hangingPunct="1">
                <a:spcBef>
                  <a:spcPts val="200"/>
                </a:spcBef>
                <a:spcAft>
                  <a:spcPts val="200"/>
                </a:spcAft>
                <a:buClrTx/>
                <a:buSzTx/>
                <a:buFontTx/>
                <a:buNone/>
                <a:tabLst/>
                <a:defRPr/>
              </a:pPr>
              <a:r>
                <a:rPr lang="en-US" sz="1600" dirty="0">
                  <a:solidFill>
                    <a:schemeClr val="bg1"/>
                  </a:solidFill>
                  <a:latin typeface="+mj-lt"/>
                  <a:ea typeface="+mn-lt"/>
                  <a:cs typeface="Segoe UI"/>
                </a:rPr>
                <a:t>CEO, Structural</a:t>
              </a:r>
              <a:endParaRPr kumimoji="0" lang="en-US" sz="1600" b="0" u="none" strike="noStrike" kern="1200" cap="none" normalizeH="0" baseline="0" noProof="0" dirty="0">
                <a:ln>
                  <a:noFill/>
                </a:ln>
                <a:solidFill>
                  <a:schemeClr val="bg1"/>
                </a:solidFill>
                <a:effectLst/>
                <a:uLnTx/>
                <a:uFillTx/>
                <a:latin typeface="+mj-lt"/>
                <a:ea typeface="+mn-ea"/>
                <a:cs typeface="+mn-cs"/>
              </a:endParaRPr>
            </a:p>
          </p:txBody>
        </p:sp>
        <p:pic>
          <p:nvPicPr>
            <p:cNvPr id="16" name="Graphic 15">
              <a:extLst>
                <a:ext uri="{FF2B5EF4-FFF2-40B4-BE49-F238E27FC236}">
                  <a16:creationId xmlns:a16="http://schemas.microsoft.com/office/drawing/2014/main" id="{3068917A-CD06-978A-0089-EA3C6EA3B5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a:off x="8097671" y="2905151"/>
              <a:ext cx="316266" cy="231784"/>
            </a:xfrm>
            <a:prstGeom prst="rect">
              <a:avLst/>
            </a:prstGeom>
          </p:spPr>
        </p:pic>
      </p:grpSp>
      <p:cxnSp>
        <p:nvCxnSpPr>
          <p:cNvPr id="17" name="Straight Connector 16">
            <a:extLst>
              <a:ext uri="{FF2B5EF4-FFF2-40B4-BE49-F238E27FC236}">
                <a16:creationId xmlns:a16="http://schemas.microsoft.com/office/drawing/2014/main" id="{5260CDA4-0D38-34F8-7C2A-9086FE5C7943}"/>
              </a:ext>
            </a:extLst>
          </p:cNvPr>
          <p:cNvCxnSpPr>
            <a:cxnSpLocks/>
          </p:cNvCxnSpPr>
          <p:nvPr/>
        </p:nvCxnSpPr>
        <p:spPr>
          <a:xfrm>
            <a:off x="4296553" y="1999422"/>
            <a:ext cx="0" cy="3873323"/>
          </a:xfrm>
          <a:prstGeom prst="line">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748540D2-2B29-0F89-77F9-945070048942}"/>
              </a:ext>
            </a:extLst>
          </p:cNvPr>
          <p:cNvCxnSpPr>
            <a:cxnSpLocks/>
          </p:cNvCxnSpPr>
          <p:nvPr/>
        </p:nvCxnSpPr>
        <p:spPr>
          <a:xfrm>
            <a:off x="7895447" y="1999422"/>
            <a:ext cx="0" cy="3873323"/>
          </a:xfrm>
          <a:prstGeom prst="line">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67296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par>
                                <p:cTn id="22" presetID="6" presetClass="emph" presetSubtype="0" accel="41000" decel="59000" autoRev="1" fill="hold" nodeType="withEffect">
                                  <p:stCondLst>
                                    <p:cond delay="0"/>
                                  </p:stCondLst>
                                  <p:childTnLst>
                                    <p:animScale>
                                      <p:cBhvr>
                                        <p:cTn id="23" dur="250" fill="hold"/>
                                        <p:tgtEl>
                                          <p:spTgt spid="6"/>
                                        </p:tgtEl>
                                      </p:cBhvr>
                                      <p:by x="110000" y="110000"/>
                                    </p:animScale>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6" presetClass="emph" presetSubtype="0" accel="41000" decel="59000" autoRev="1" fill="hold" nodeType="withEffect">
                                  <p:stCondLst>
                                    <p:cond delay="0"/>
                                  </p:stCondLst>
                                  <p:childTnLst>
                                    <p:animScale>
                                      <p:cBhvr>
                                        <p:cTn id="27" dur="250" fill="hold"/>
                                        <p:tgtEl>
                                          <p:spTgt spid="5"/>
                                        </p:tgtEl>
                                      </p:cBhvr>
                                      <p:by x="110000" y="110000"/>
                                    </p:animScale>
                                  </p:childTnLst>
                                </p:cTn>
                              </p:par>
                              <p:par>
                                <p:cTn id="28" presetID="1"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6" presetClass="emph" presetSubtype="0" accel="41000" decel="59000" autoRev="1" fill="hold" nodeType="withEffect">
                                  <p:stCondLst>
                                    <p:cond delay="0"/>
                                  </p:stCondLst>
                                  <p:childTnLst>
                                    <p:animScale>
                                      <p:cBhvr>
                                        <p:cTn id="31" dur="250" fill="hold"/>
                                        <p:tgtEl>
                                          <p:spTgt spid="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3DC580-2C05-2506-3704-9256D203362D}"/>
              </a:ext>
            </a:extLst>
          </p:cNvPr>
          <p:cNvSpPr txBox="1"/>
          <p:nvPr/>
        </p:nvSpPr>
        <p:spPr>
          <a:xfrm>
            <a:off x="609601" y="3567841"/>
            <a:ext cx="3174999" cy="830997"/>
          </a:xfrm>
          <a:prstGeom prst="rect">
            <a:avLst/>
          </a:prstGeom>
          <a:noFill/>
        </p:spPr>
        <p:txBody>
          <a:bodyPr wrap="square" lIns="0" tIns="0" rIns="0" bIns="0">
            <a:spAutoFit/>
          </a:bodyPr>
          <a:lstStyle/>
          <a:p>
            <a:r>
              <a:rPr lang="en-US" dirty="0">
                <a:solidFill>
                  <a:schemeClr val="bg1"/>
                </a:solidFill>
              </a:rPr>
              <a:t>Increase of deals the first year, as compared to a baseline of non-Teams apps </a:t>
            </a:r>
            <a:r>
              <a:rPr lang="en-US" baseline="30000" dirty="0">
                <a:solidFill>
                  <a:schemeClr val="bg1"/>
                </a:solidFill>
              </a:rPr>
              <a:t>2</a:t>
            </a:r>
          </a:p>
        </p:txBody>
      </p:sp>
      <p:sp>
        <p:nvSpPr>
          <p:cNvPr id="6" name="TextBox 5">
            <a:extLst>
              <a:ext uri="{FF2B5EF4-FFF2-40B4-BE49-F238E27FC236}">
                <a16:creationId xmlns:a16="http://schemas.microsoft.com/office/drawing/2014/main" id="{7883C317-3D69-11D1-103D-0FC11276D446}"/>
              </a:ext>
            </a:extLst>
          </p:cNvPr>
          <p:cNvSpPr txBox="1"/>
          <p:nvPr/>
        </p:nvSpPr>
        <p:spPr>
          <a:xfrm>
            <a:off x="4508500" y="3567841"/>
            <a:ext cx="3174999" cy="553998"/>
          </a:xfrm>
          <a:prstGeom prst="rect">
            <a:avLst/>
          </a:prstGeom>
          <a:noFill/>
        </p:spPr>
        <p:txBody>
          <a:bodyPr wrap="square" lIns="0" tIns="0" rIns="0" bIns="0">
            <a:spAutoFit/>
          </a:bodyPr>
          <a:lstStyle/>
          <a:p>
            <a:r>
              <a:rPr lang="en-US">
                <a:solidFill>
                  <a:schemeClr val="bg1"/>
                </a:solidFill>
              </a:rPr>
              <a:t>Increase in Teams-related deals as compared to baseline </a:t>
            </a:r>
            <a:r>
              <a:rPr lang="en-US" baseline="30000">
                <a:solidFill>
                  <a:schemeClr val="bg1"/>
                </a:solidFill>
              </a:rPr>
              <a:t>2</a:t>
            </a:r>
          </a:p>
        </p:txBody>
      </p:sp>
      <p:sp>
        <p:nvSpPr>
          <p:cNvPr id="7" name="TextBox 6">
            <a:extLst>
              <a:ext uri="{FF2B5EF4-FFF2-40B4-BE49-F238E27FC236}">
                <a16:creationId xmlns:a16="http://schemas.microsoft.com/office/drawing/2014/main" id="{5CC23FDF-F8DD-30E8-5C42-9F005E732F27}"/>
              </a:ext>
            </a:extLst>
          </p:cNvPr>
          <p:cNvSpPr txBox="1"/>
          <p:nvPr/>
        </p:nvSpPr>
        <p:spPr>
          <a:xfrm>
            <a:off x="8407400" y="3567841"/>
            <a:ext cx="3029858" cy="1107996"/>
          </a:xfrm>
          <a:prstGeom prst="rect">
            <a:avLst/>
          </a:prstGeom>
          <a:noFill/>
        </p:spPr>
        <p:txBody>
          <a:bodyPr wrap="square" lIns="0" tIns="0" rIns="0" bIns="0">
            <a:spAutoFit/>
          </a:bodyPr>
          <a:lstStyle/>
          <a:p>
            <a:r>
              <a:rPr lang="en-US">
                <a:solidFill>
                  <a:schemeClr val="bg1"/>
                </a:solidFill>
              </a:rPr>
              <a:t>Surveyed partners who agree that Teams apps open new revenue streams for their SaaS business </a:t>
            </a:r>
            <a:r>
              <a:rPr lang="en-US" baseline="30000">
                <a:solidFill>
                  <a:schemeClr val="bg1"/>
                </a:solidFill>
              </a:rPr>
              <a:t>1</a:t>
            </a:r>
          </a:p>
        </p:txBody>
      </p:sp>
      <p:sp>
        <p:nvSpPr>
          <p:cNvPr id="8" name="TextBox 7">
            <a:extLst>
              <a:ext uri="{FF2B5EF4-FFF2-40B4-BE49-F238E27FC236}">
                <a16:creationId xmlns:a16="http://schemas.microsoft.com/office/drawing/2014/main" id="{2A81D57F-7D20-0707-CA3C-0A64CDAB5031}"/>
              </a:ext>
            </a:extLst>
          </p:cNvPr>
          <p:cNvSpPr txBox="1"/>
          <p:nvPr/>
        </p:nvSpPr>
        <p:spPr>
          <a:xfrm>
            <a:off x="609601" y="2989392"/>
            <a:ext cx="1801775" cy="430887"/>
          </a:xfrm>
          <a:prstGeom prst="rect">
            <a:avLst/>
          </a:prstGeom>
          <a:noFill/>
        </p:spPr>
        <p:txBody>
          <a:bodyPr wrap="none" lIns="0" tIns="0" rIns="0" bIns="0">
            <a:spAutoFit/>
          </a:bodyPr>
          <a:lstStyle/>
          <a:p>
            <a:r>
              <a:rPr lang="en-US" sz="2800" b="1" dirty="0">
                <a:solidFill>
                  <a:srgbClr val="5D5BD5"/>
                </a:solidFill>
              </a:rPr>
              <a:t>40%-250%</a:t>
            </a:r>
          </a:p>
        </p:txBody>
      </p:sp>
      <p:sp>
        <p:nvSpPr>
          <p:cNvPr id="9" name="TextBox 8">
            <a:extLst>
              <a:ext uri="{FF2B5EF4-FFF2-40B4-BE49-F238E27FC236}">
                <a16:creationId xmlns:a16="http://schemas.microsoft.com/office/drawing/2014/main" id="{9675E8CA-2B36-DAD4-2580-C4E1C8E07626}"/>
              </a:ext>
            </a:extLst>
          </p:cNvPr>
          <p:cNvSpPr txBox="1"/>
          <p:nvPr/>
        </p:nvSpPr>
        <p:spPr>
          <a:xfrm>
            <a:off x="4508500" y="2989392"/>
            <a:ext cx="1970283" cy="430887"/>
          </a:xfrm>
          <a:prstGeom prst="rect">
            <a:avLst/>
          </a:prstGeom>
          <a:noFill/>
        </p:spPr>
        <p:txBody>
          <a:bodyPr wrap="none" lIns="0" tIns="0" rIns="0" bIns="0">
            <a:spAutoFit/>
          </a:bodyPr>
          <a:lstStyle/>
          <a:p>
            <a:r>
              <a:rPr lang="en-US" sz="2800" b="1" dirty="0">
                <a:solidFill>
                  <a:srgbClr val="5D5BD5"/>
                </a:solidFill>
              </a:rPr>
              <a:t>Up to 400%</a:t>
            </a:r>
          </a:p>
        </p:txBody>
      </p:sp>
      <p:sp>
        <p:nvSpPr>
          <p:cNvPr id="10" name="TextBox 9">
            <a:extLst>
              <a:ext uri="{FF2B5EF4-FFF2-40B4-BE49-F238E27FC236}">
                <a16:creationId xmlns:a16="http://schemas.microsoft.com/office/drawing/2014/main" id="{D54A441D-9DD4-3AC6-B9BA-5A41DDA7B86B}"/>
              </a:ext>
            </a:extLst>
          </p:cNvPr>
          <p:cNvSpPr txBox="1"/>
          <p:nvPr/>
        </p:nvSpPr>
        <p:spPr>
          <a:xfrm>
            <a:off x="8407399" y="2989392"/>
            <a:ext cx="724557" cy="430887"/>
          </a:xfrm>
          <a:prstGeom prst="rect">
            <a:avLst/>
          </a:prstGeom>
          <a:noFill/>
        </p:spPr>
        <p:txBody>
          <a:bodyPr wrap="none" lIns="0" tIns="0" rIns="0" bIns="0">
            <a:spAutoFit/>
          </a:bodyPr>
          <a:lstStyle/>
          <a:p>
            <a:r>
              <a:rPr lang="en-US" sz="2800" b="1" dirty="0">
                <a:solidFill>
                  <a:srgbClr val="5D5BD5"/>
                </a:solidFill>
              </a:rPr>
              <a:t>84%</a:t>
            </a:r>
          </a:p>
        </p:txBody>
      </p:sp>
      <p:sp>
        <p:nvSpPr>
          <p:cNvPr id="11" name="Text Placeholder 5">
            <a:extLst>
              <a:ext uri="{FF2B5EF4-FFF2-40B4-BE49-F238E27FC236}">
                <a16:creationId xmlns:a16="http://schemas.microsoft.com/office/drawing/2014/main" id="{3FC4A048-C6D4-8071-EF41-61B8FFCCD4B4}"/>
              </a:ext>
            </a:extLst>
          </p:cNvPr>
          <p:cNvSpPr txBox="1">
            <a:spLocks/>
          </p:cNvSpPr>
          <p:nvPr/>
        </p:nvSpPr>
        <p:spPr>
          <a:xfrm>
            <a:off x="609601" y="5530819"/>
            <a:ext cx="10972799" cy="743793"/>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00" baseline="30000" dirty="0">
                <a:solidFill>
                  <a:schemeClr val="bg1"/>
                </a:solidFill>
              </a:rPr>
              <a:t>1</a:t>
            </a:r>
            <a:r>
              <a:rPr lang="en-US" sz="1000" dirty="0">
                <a:solidFill>
                  <a:schemeClr val="bg1"/>
                </a:solidFill>
              </a:rPr>
              <a:t> A commissioned Total Economic Impact™ study conducted by Forrester Consulting on behalf of Microsoft: Business Benefits and Cost Savings Enabled by Partner Applications for</a:t>
            </a:r>
            <a:br>
              <a:rPr lang="en-US" sz="1000" dirty="0">
                <a:solidFill>
                  <a:schemeClr val="bg1"/>
                </a:solidFill>
              </a:rPr>
            </a:br>
            <a:r>
              <a:rPr lang="en-US" sz="1000" dirty="0">
                <a:solidFill>
                  <a:schemeClr val="bg1"/>
                </a:solidFill>
              </a:rPr>
              <a:t>Microsoft Teams, March 2020</a:t>
            </a:r>
          </a:p>
          <a:p>
            <a:pPr>
              <a:lnSpc>
                <a:spcPct val="100000"/>
              </a:lnSpc>
            </a:pPr>
            <a:r>
              <a:rPr lang="en-US" sz="1000" baseline="30000" dirty="0">
                <a:solidFill>
                  <a:schemeClr val="bg1"/>
                </a:solidFill>
              </a:rPr>
              <a:t>2</a:t>
            </a:r>
            <a:r>
              <a:rPr lang="en-US" sz="1000" dirty="0">
                <a:solidFill>
                  <a:schemeClr val="bg1"/>
                </a:solidFill>
              </a:rPr>
              <a:t> A commissioned Total Economic Impact™ study conducted by Forrester Consulting on behalf of Microsoft: The Partner Opportunity for Creating Microsoft Teams Applications. A Total Economic Impact Partner Opportunity Analysis, May 2021</a:t>
            </a:r>
          </a:p>
        </p:txBody>
      </p:sp>
      <p:grpSp>
        <p:nvGrpSpPr>
          <p:cNvPr id="12" name="Group 11">
            <a:extLst>
              <a:ext uri="{FF2B5EF4-FFF2-40B4-BE49-F238E27FC236}">
                <a16:creationId xmlns:a16="http://schemas.microsoft.com/office/drawing/2014/main" id="{20E5C41B-624D-F20C-8228-F942B01E3C98}"/>
              </a:ext>
            </a:extLst>
          </p:cNvPr>
          <p:cNvGrpSpPr/>
          <p:nvPr/>
        </p:nvGrpSpPr>
        <p:grpSpPr>
          <a:xfrm>
            <a:off x="609601" y="1898303"/>
            <a:ext cx="914399" cy="915348"/>
            <a:chOff x="609601" y="1898303"/>
            <a:chExt cx="914399" cy="915348"/>
          </a:xfrm>
        </p:grpSpPr>
        <p:sp>
          <p:nvSpPr>
            <p:cNvPr id="13" name="Rectangle: Rounded Corners 37">
              <a:extLst>
                <a:ext uri="{FF2B5EF4-FFF2-40B4-BE49-F238E27FC236}">
                  <a16:creationId xmlns:a16="http://schemas.microsoft.com/office/drawing/2014/main" id="{00F45B60-EB14-DAFE-E445-F88441591FDC}"/>
                </a:ext>
              </a:extLst>
            </p:cNvPr>
            <p:cNvSpPr>
              <a:spLocks/>
            </p:cNvSpPr>
            <p:nvPr/>
          </p:nvSpPr>
          <p:spPr>
            <a:xfrm>
              <a:off x="609601" y="1898303"/>
              <a:ext cx="914399" cy="915348"/>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arket_EAFC" title="Icon of a chart line of varying heights that ends with an arrow pointing up">
              <a:extLst>
                <a:ext uri="{FF2B5EF4-FFF2-40B4-BE49-F238E27FC236}">
                  <a16:creationId xmlns:a16="http://schemas.microsoft.com/office/drawing/2014/main" id="{08B3ED55-6846-8884-6562-F4B900025257}"/>
                </a:ext>
              </a:extLst>
            </p:cNvPr>
            <p:cNvSpPr>
              <a:spLocks noChangeAspect="1" noEditPoints="1"/>
            </p:cNvSpPr>
            <p:nvPr/>
          </p:nvSpPr>
          <p:spPr bwMode="auto">
            <a:xfrm>
              <a:off x="838201" y="2217348"/>
              <a:ext cx="457200" cy="277258"/>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5" name="Group 14">
            <a:extLst>
              <a:ext uri="{FF2B5EF4-FFF2-40B4-BE49-F238E27FC236}">
                <a16:creationId xmlns:a16="http://schemas.microsoft.com/office/drawing/2014/main" id="{E14A1443-A124-88A9-E668-FD253400B559}"/>
              </a:ext>
            </a:extLst>
          </p:cNvPr>
          <p:cNvGrpSpPr/>
          <p:nvPr/>
        </p:nvGrpSpPr>
        <p:grpSpPr>
          <a:xfrm>
            <a:off x="4508500" y="1898303"/>
            <a:ext cx="914399" cy="915348"/>
            <a:chOff x="4508500" y="1898303"/>
            <a:chExt cx="914399" cy="915348"/>
          </a:xfrm>
        </p:grpSpPr>
        <p:sp>
          <p:nvSpPr>
            <p:cNvPr id="16" name="Rectangle: Rounded Corners 38">
              <a:extLst>
                <a:ext uri="{FF2B5EF4-FFF2-40B4-BE49-F238E27FC236}">
                  <a16:creationId xmlns:a16="http://schemas.microsoft.com/office/drawing/2014/main" id="{BC2D5487-CF78-6D8D-BE66-B895CECB40F3}"/>
                </a:ext>
              </a:extLst>
            </p:cNvPr>
            <p:cNvSpPr>
              <a:spLocks/>
            </p:cNvSpPr>
            <p:nvPr/>
          </p:nvSpPr>
          <p:spPr>
            <a:xfrm>
              <a:off x="4508500" y="1898303"/>
              <a:ext cx="914399" cy="915348"/>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inancial_E7BB" title="Icon of a chart made of vertical lines with a line tracing the top of each, turning into an arrow pointing up">
              <a:extLst>
                <a:ext uri="{FF2B5EF4-FFF2-40B4-BE49-F238E27FC236}">
                  <a16:creationId xmlns:a16="http://schemas.microsoft.com/office/drawing/2014/main" id="{FE49A77C-53D4-BBE2-A554-2A43A39F017C}"/>
                </a:ext>
              </a:extLst>
            </p:cNvPr>
            <p:cNvSpPr>
              <a:spLocks noChangeAspect="1" noEditPoints="1"/>
            </p:cNvSpPr>
            <p:nvPr/>
          </p:nvSpPr>
          <p:spPr bwMode="auto">
            <a:xfrm>
              <a:off x="4760684" y="2173097"/>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8" name="Group 17">
            <a:extLst>
              <a:ext uri="{FF2B5EF4-FFF2-40B4-BE49-F238E27FC236}">
                <a16:creationId xmlns:a16="http://schemas.microsoft.com/office/drawing/2014/main" id="{6831DC66-B86B-760A-F7BE-12C5114C885C}"/>
              </a:ext>
            </a:extLst>
          </p:cNvPr>
          <p:cNvGrpSpPr/>
          <p:nvPr/>
        </p:nvGrpSpPr>
        <p:grpSpPr>
          <a:xfrm>
            <a:off x="8407400" y="1898303"/>
            <a:ext cx="914399" cy="915348"/>
            <a:chOff x="8407400" y="1898303"/>
            <a:chExt cx="914399" cy="915348"/>
          </a:xfrm>
        </p:grpSpPr>
        <p:sp>
          <p:nvSpPr>
            <p:cNvPr id="19" name="Rectangle: Rounded Corners 39">
              <a:extLst>
                <a:ext uri="{FF2B5EF4-FFF2-40B4-BE49-F238E27FC236}">
                  <a16:creationId xmlns:a16="http://schemas.microsoft.com/office/drawing/2014/main" id="{A2AB05DB-51F6-5FB5-95B4-1D0C0377C1DF}"/>
                </a:ext>
              </a:extLst>
            </p:cNvPr>
            <p:cNvSpPr>
              <a:spLocks/>
            </p:cNvSpPr>
            <p:nvPr/>
          </p:nvSpPr>
          <p:spPr>
            <a:xfrm>
              <a:off x="8407400" y="1898303"/>
              <a:ext cx="914399" cy="915348"/>
            </a:xfrm>
            <a:prstGeom prst="roundRect">
              <a:avLst>
                <a:gd name="adj" fmla="val 802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ook_2" title="Icon of a book and a pencil">
              <a:extLst>
                <a:ext uri="{FF2B5EF4-FFF2-40B4-BE49-F238E27FC236}">
                  <a16:creationId xmlns:a16="http://schemas.microsoft.com/office/drawing/2014/main" id="{282343D2-C7AD-E4AA-8292-C06BD9A065E8}"/>
                </a:ext>
              </a:extLst>
            </p:cNvPr>
            <p:cNvSpPr>
              <a:spLocks noChangeAspect="1" noEditPoints="1"/>
            </p:cNvSpPr>
            <p:nvPr/>
          </p:nvSpPr>
          <p:spPr bwMode="auto">
            <a:xfrm>
              <a:off x="8664253" y="2173097"/>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 name="Text Placeholder 3">
            <a:extLst>
              <a:ext uri="{FF2B5EF4-FFF2-40B4-BE49-F238E27FC236}">
                <a16:creationId xmlns:a16="http://schemas.microsoft.com/office/drawing/2014/main" id="{0089304B-9E74-E7D5-C262-0902120094CC}"/>
              </a:ext>
            </a:extLst>
          </p:cNvPr>
          <p:cNvSpPr txBox="1">
            <a:spLocks/>
          </p:cNvSpPr>
          <p:nvPr/>
        </p:nvSpPr>
        <p:spPr>
          <a:xfrm>
            <a:off x="589719" y="848795"/>
            <a:ext cx="3643314" cy="23660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rPr>
              <a:t>By the Numbers</a:t>
            </a:r>
          </a:p>
        </p:txBody>
      </p:sp>
    </p:spTree>
    <p:extLst>
      <p:ext uri="{BB962C8B-B14F-4D97-AF65-F5344CB8AC3E}">
        <p14:creationId xmlns:p14="http://schemas.microsoft.com/office/powerpoint/2010/main" val="317555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41000" decel="59000" autoRev="1" fill="hold" nodeType="withEffect">
                                  <p:stCondLst>
                                    <p:cond delay="0"/>
                                  </p:stCondLst>
                                  <p:childTnLst>
                                    <p:animScale>
                                      <p:cBhvr>
                                        <p:cTn id="8" dur="250" fill="hold"/>
                                        <p:tgtEl>
                                          <p:spTgt spid="12"/>
                                        </p:tgtEl>
                                      </p:cBhvr>
                                      <p:by x="110000" y="110000"/>
                                    </p:animScale>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6" presetClass="emph" presetSubtype="0" accel="41000" decel="59000" autoRev="1" fill="hold" grpId="1" nodeType="withEffect">
                                  <p:stCondLst>
                                    <p:cond delay="0"/>
                                  </p:stCondLst>
                                  <p:childTnLst>
                                    <p:animScale>
                                      <p:cBhvr>
                                        <p:cTn id="12" dur="250" fill="hold"/>
                                        <p:tgtEl>
                                          <p:spTgt spid="8"/>
                                        </p:tgtEl>
                                      </p:cBhvr>
                                      <p:by x="110000" y="110000"/>
                                    </p:animScale>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6" presetClass="emph" presetSubtype="0" accel="41000" decel="59000" autoRev="1" fill="hold" nodeType="withEffect">
                                  <p:stCondLst>
                                    <p:cond delay="0"/>
                                  </p:stCondLst>
                                  <p:childTnLst>
                                    <p:animScale>
                                      <p:cBhvr>
                                        <p:cTn id="16" dur="250" fill="hold"/>
                                        <p:tgtEl>
                                          <p:spTgt spid="15"/>
                                        </p:tgtEl>
                                      </p:cBhvr>
                                      <p:by x="110000" y="110000"/>
                                    </p:animScale>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6" presetClass="emph" presetSubtype="0" accel="41000" decel="59000" autoRev="1" fill="hold" grpId="1" nodeType="withEffect">
                                  <p:stCondLst>
                                    <p:cond delay="0"/>
                                  </p:stCondLst>
                                  <p:childTnLst>
                                    <p:animScale>
                                      <p:cBhvr>
                                        <p:cTn id="20" dur="250" fill="hold"/>
                                        <p:tgtEl>
                                          <p:spTgt spid="9"/>
                                        </p:tgtEl>
                                      </p:cBhvr>
                                      <p:by x="110000" y="110000"/>
                                    </p:animScale>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6" presetClass="emph" presetSubtype="0" accel="41000" decel="59000" autoRev="1" fill="hold" nodeType="withEffect">
                                  <p:stCondLst>
                                    <p:cond delay="0"/>
                                  </p:stCondLst>
                                  <p:childTnLst>
                                    <p:animScale>
                                      <p:cBhvr>
                                        <p:cTn id="24" dur="250" fill="hold"/>
                                        <p:tgtEl>
                                          <p:spTgt spid="18"/>
                                        </p:tgtEl>
                                      </p:cBhvr>
                                      <p:by x="110000" y="110000"/>
                                    </p:animScale>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6" presetClass="emph" presetSubtype="0" accel="41000" decel="59000" autoRev="1" fill="hold" grpId="1" nodeType="withEffect">
                                  <p:stCondLst>
                                    <p:cond delay="0"/>
                                  </p:stCondLst>
                                  <p:childTnLst>
                                    <p:animScale>
                                      <p:cBhvr>
                                        <p:cTn id="28" dur="250" fill="hold"/>
                                        <p:tgtEl>
                                          <p:spTgt spid="10"/>
                                        </p:tgtEl>
                                      </p:cBhvr>
                                      <p:by x="110000" y="110000"/>
                                    </p:animScale>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8" grpId="1"/>
      <p:bldP spid="9" grpId="0"/>
      <p:bldP spid="9" grpId="1"/>
      <p:bldP spid="10" grpId="0"/>
      <p:bldP spid="10" grpId="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Rounded Corners 31">
            <a:extLst>
              <a:ext uri="{FF2B5EF4-FFF2-40B4-BE49-F238E27FC236}">
                <a16:creationId xmlns:a16="http://schemas.microsoft.com/office/drawing/2014/main" id="{DF0904F1-E737-6F7D-42E9-2D40BC7E91E9}"/>
              </a:ext>
            </a:extLst>
          </p:cNvPr>
          <p:cNvSpPr>
            <a:spLocks/>
          </p:cNvSpPr>
          <p:nvPr/>
        </p:nvSpPr>
        <p:spPr>
          <a:xfrm>
            <a:off x="609600" y="1600201"/>
            <a:ext cx="10972799" cy="4571999"/>
          </a:xfrm>
          <a:prstGeom prst="roundRect">
            <a:avLst>
              <a:gd name="adj" fmla="val 3689"/>
            </a:avLst>
          </a:prstGeom>
          <a:gradFill flip="none" rotWithShape="1">
            <a:gsLst>
              <a:gs pos="0">
                <a:schemeClr val="bg2"/>
              </a:gs>
              <a:gs pos="91000">
                <a:srgbClr val="5D5BD5"/>
              </a:gs>
            </a:gsLst>
            <a:lin ang="6000000" scaled="0"/>
            <a:tileRect/>
          </a:gradFill>
          <a:effectLst>
            <a:outerShdw blurRad="317500" algn="ctr" rotWithShape="0">
              <a:prstClr val="black">
                <a:alpha val="20000"/>
              </a:prstClr>
            </a:outerShdw>
          </a:effectLst>
        </p:spPr>
        <p:txBody>
          <a:bodyPr lIns="137160" tIns="45720" rIns="137160" bIns="45720" anchor="ctr"/>
          <a:lstStyle/>
          <a:p>
            <a:pPr>
              <a:spcBef>
                <a:spcPts val="1000"/>
              </a:spcBef>
            </a:pPr>
            <a:endParaRPr lang="en-US" sz="1600">
              <a:solidFill>
                <a:srgbClr val="3B2E58"/>
              </a:solidFill>
              <a:latin typeface="+mj-lt"/>
            </a:endParaRPr>
          </a:p>
        </p:txBody>
      </p:sp>
      <p:sp>
        <p:nvSpPr>
          <p:cNvPr id="4" name="Rectangle: Rounded Corners 24">
            <a:extLst>
              <a:ext uri="{FF2B5EF4-FFF2-40B4-BE49-F238E27FC236}">
                <a16:creationId xmlns:a16="http://schemas.microsoft.com/office/drawing/2014/main" id="{A85BA464-10A2-5360-4D61-9677C084CE9C}"/>
              </a:ext>
            </a:extLst>
          </p:cNvPr>
          <p:cNvSpPr>
            <a:spLocks/>
          </p:cNvSpPr>
          <p:nvPr/>
        </p:nvSpPr>
        <p:spPr>
          <a:xfrm>
            <a:off x="3251200" y="2046514"/>
            <a:ext cx="7939315" cy="3679372"/>
          </a:xfrm>
          <a:prstGeom prst="roundRect">
            <a:avLst>
              <a:gd name="adj" fmla="val 3689"/>
            </a:avLst>
          </a:prstGeom>
          <a:gradFill flip="none" rotWithShape="1">
            <a:gsLst>
              <a:gs pos="51000">
                <a:schemeClr val="bg2"/>
              </a:gs>
              <a:gs pos="100000">
                <a:schemeClr val="bg1">
                  <a:alpha val="26000"/>
                </a:schemeClr>
              </a:gs>
            </a:gsLst>
            <a:lin ang="5400000" scaled="1"/>
            <a:tileRect/>
          </a:gradFill>
          <a:effectLst>
            <a:outerShdw blurRad="317500" algn="ctr" rotWithShape="0">
              <a:prstClr val="black">
                <a:alpha val="20000"/>
              </a:prstClr>
            </a:outerShdw>
          </a:effectLst>
        </p:spPr>
        <p:txBody>
          <a:bodyPr lIns="137160" tIns="45720" rIns="137160" bIns="45720" anchor="ct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600" b="0" i="0" u="none" strike="noStrike" kern="1200" cap="none" spc="0" normalizeH="0" baseline="0" noProof="0">
              <a:ln>
                <a:noFill/>
              </a:ln>
              <a:solidFill>
                <a:srgbClr val="3B2E58"/>
              </a:solidFill>
              <a:effectLst/>
              <a:uLnTx/>
              <a:uFillTx/>
              <a:latin typeface="Segoe UI Semibold"/>
              <a:ea typeface="+mn-ea"/>
              <a:cs typeface="+mn-cs"/>
            </a:endParaRPr>
          </a:p>
        </p:txBody>
      </p:sp>
      <p:sp>
        <p:nvSpPr>
          <p:cNvPr id="5" name="Text Placeholder 5">
            <a:extLst>
              <a:ext uri="{FF2B5EF4-FFF2-40B4-BE49-F238E27FC236}">
                <a16:creationId xmlns:a16="http://schemas.microsoft.com/office/drawing/2014/main" id="{49F9E45A-E5FA-63A2-B9CF-D7F27E17503E}"/>
              </a:ext>
            </a:extLst>
          </p:cNvPr>
          <p:cNvSpPr txBox="1">
            <a:spLocks/>
          </p:cNvSpPr>
          <p:nvPr/>
        </p:nvSpPr>
        <p:spPr>
          <a:xfrm>
            <a:off x="1008972" y="3498402"/>
            <a:ext cx="2120902" cy="775597"/>
          </a:xfrm>
          <a:prstGeom prst="rect">
            <a:avLst/>
          </a:prstGeom>
        </p:spPr>
        <p:txBody>
          <a:bodyPr vert="horz" lIns="0" tIns="0" rIns="0" bIns="0" rtlCol="0">
            <a:noAutofit/>
          </a:bodyPr>
          <a:lstStyle>
            <a:defPPr>
              <a:defRPr lang="en-US"/>
            </a:defPPr>
            <a:lvl1pPr indent="0">
              <a:lnSpc>
                <a:spcPct val="90000"/>
              </a:lnSpc>
              <a:spcBef>
                <a:spcPts val="1000"/>
              </a:spcBef>
              <a:buFont typeface="Arial" panose="020B0604020202020204" pitchFamily="34" charset="0"/>
              <a:buNone/>
              <a:defRPr sz="2800">
                <a:latin typeface="+mj-lt"/>
              </a:defRPr>
            </a:lvl1pPr>
            <a:lvl2pPr indent="0">
              <a:lnSpc>
                <a:spcPct val="90000"/>
              </a:lnSpc>
              <a:spcBef>
                <a:spcPts val="500"/>
              </a:spcBef>
              <a:buFont typeface="Arial" panose="020B0604020202020204" pitchFamily="34" charset="0"/>
              <a:buNone/>
              <a:defRPr sz="2400"/>
            </a:lvl2pPr>
            <a:lvl3pPr indent="0">
              <a:lnSpc>
                <a:spcPct val="90000"/>
              </a:lnSpc>
              <a:spcBef>
                <a:spcPts val="500"/>
              </a:spcBef>
              <a:buFont typeface="Arial" panose="020B0604020202020204" pitchFamily="34" charset="0"/>
              <a:buNone/>
              <a:defRPr sz="2000"/>
            </a:lvl3pPr>
            <a:lvl4pPr indent="0">
              <a:lnSpc>
                <a:spcPct val="90000"/>
              </a:lnSpc>
              <a:spcBef>
                <a:spcPts val="500"/>
              </a:spcBef>
              <a:buFont typeface="Arial" panose="020B0604020202020204" pitchFamily="34" charset="0"/>
              <a:buNone/>
            </a:lvl4pPr>
            <a:lvl5pPr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err="1">
                <a:ln>
                  <a:noFill/>
                </a:ln>
                <a:solidFill>
                  <a:schemeClr val="bg1"/>
                </a:solidFill>
                <a:effectLst/>
                <a:uLnTx/>
                <a:uFillTx/>
                <a:latin typeface="Segoe UI Semibold"/>
                <a:ea typeface="+mn-ea"/>
                <a:cs typeface="+mn-cs"/>
              </a:rPr>
              <a:t>Lawtoolbox</a:t>
            </a:r>
            <a:r>
              <a:rPr kumimoji="0" lang="en-US" sz="2800" b="0" i="0" u="none" strike="noStrike" kern="1200" cap="none" spc="0" normalizeH="0" baseline="0" noProof="0" dirty="0">
                <a:ln>
                  <a:noFill/>
                </a:ln>
                <a:solidFill>
                  <a:schemeClr val="bg1"/>
                </a:solidFill>
                <a:effectLst/>
                <a:uLnTx/>
                <a:uFillTx/>
                <a:latin typeface="Segoe UI Semibold"/>
                <a:ea typeface="+mn-ea"/>
                <a:cs typeface="+mn-cs"/>
              </a:rPr>
              <a:t> + M365</a:t>
            </a:r>
          </a:p>
        </p:txBody>
      </p:sp>
      <p:sp>
        <p:nvSpPr>
          <p:cNvPr id="6" name="Text Placeholder 5">
            <a:extLst>
              <a:ext uri="{FF2B5EF4-FFF2-40B4-BE49-F238E27FC236}">
                <a16:creationId xmlns:a16="http://schemas.microsoft.com/office/drawing/2014/main" id="{C838648A-BBF7-8264-D13D-76AF7B4E352B}"/>
              </a:ext>
            </a:extLst>
          </p:cNvPr>
          <p:cNvSpPr txBox="1">
            <a:spLocks/>
          </p:cNvSpPr>
          <p:nvPr/>
        </p:nvSpPr>
        <p:spPr>
          <a:xfrm>
            <a:off x="3691165" y="2706390"/>
            <a:ext cx="7059385" cy="2359620"/>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19" rtl="0" eaLnBrk="1" fontAlgn="auto" latinLnBrk="0" hangingPunct="1">
              <a:lnSpc>
                <a:spcPct val="100000"/>
              </a:lnSpc>
              <a:spcBef>
                <a:spcPts val="1000"/>
              </a:spcBef>
              <a:spcAft>
                <a:spcPts val="60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lt"/>
                <a:cs typeface="Segoe UI"/>
              </a:rPr>
              <a:t>Situation: </a:t>
            </a:r>
            <a:r>
              <a:rPr kumimoji="0" lang="en-US" sz="2000" b="0" i="0" u="none" strike="noStrike" kern="1200" cap="none" spc="0" normalizeH="0" baseline="0" noProof="0" dirty="0" err="1">
                <a:ln>
                  <a:noFill/>
                </a:ln>
                <a:solidFill>
                  <a:srgbClr val="000000"/>
                </a:solidFill>
                <a:effectLst/>
                <a:uLnTx/>
                <a:uFillTx/>
                <a:latin typeface="Segoe UI Semibold"/>
                <a:ea typeface="+mn-lt"/>
                <a:cs typeface="Segoe UI" panose="020B0502040204020203" pitchFamily="34" charset="0"/>
              </a:rPr>
              <a:t>Lawtoolbox</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enabled law firms and general counsels to collaborate with their clients and outside counsel in a secure and modern platform that keeps their data secure in their M365 tenant.</a:t>
            </a:r>
          </a:p>
          <a:p>
            <a:pPr defTabSz="932519">
              <a:lnSpc>
                <a:spcPct val="100000"/>
              </a:lnSpc>
              <a:spcAft>
                <a:spcPts val="600"/>
              </a:spcAf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Result: </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Partner leveraged Microsoft Commercial Marketplace to reach new customers and grew its revenue </a:t>
            </a:r>
            <a:r>
              <a:rPr kumimoji="0" lang="en-US" sz="2000" b="1" i="0" u="none" strike="noStrike" kern="1200" cap="none" spc="0" normalizeH="0" baseline="0" noProof="0" dirty="0">
                <a:ln>
                  <a:noFill/>
                </a:ln>
                <a:solidFill>
                  <a:srgbClr val="5D5BD5"/>
                </a:solidFill>
                <a:effectLst/>
                <a:uLnTx/>
                <a:uFillTx/>
                <a:latin typeface="Segoe UI Semibold"/>
                <a:ea typeface="+mn-ea"/>
                <a:cs typeface="+mn-cs"/>
              </a:rPr>
              <a:t>2X in 2 months and 105%</a:t>
            </a:r>
            <a:r>
              <a:rPr lang="en-US" sz="2000" b="1" dirty="0">
                <a:solidFill>
                  <a:srgbClr val="5D5BD5"/>
                </a:solidFill>
                <a:latin typeface="Segoe UI Semibold"/>
              </a:rPr>
              <a:t> </a:t>
            </a:r>
            <a:r>
              <a:rPr kumimoji="0" lang="en-US" sz="2000" b="1" i="0" u="none" strike="noStrike" kern="1200" cap="none" spc="0" normalizeH="0" baseline="0" noProof="0" dirty="0">
                <a:ln>
                  <a:noFill/>
                </a:ln>
                <a:solidFill>
                  <a:srgbClr val="5D5BD5"/>
                </a:solidFill>
                <a:effectLst/>
                <a:uLnTx/>
                <a:uFillTx/>
                <a:latin typeface="Segoe UI Semibold"/>
                <a:ea typeface="+mn-ea"/>
                <a:cs typeface="+mn-cs"/>
              </a:rPr>
              <a:t>increase in licenses transacted</a:t>
            </a:r>
            <a:r>
              <a:rPr lang="en-US" sz="2000" b="1" dirty="0">
                <a:solidFill>
                  <a:srgbClr val="5D5BD5"/>
                </a:solidFill>
                <a:latin typeface="Segoe UI Semibold"/>
              </a:rPr>
              <a:t> </a:t>
            </a:r>
            <a:endParaRPr kumimoji="0" lang="en-US" sz="2000" b="0" i="0" u="none" strike="noStrike" kern="1200" cap="none" spc="0" normalizeH="0" baseline="0" noProof="0" dirty="0">
              <a:ln>
                <a:noFill/>
              </a:ln>
              <a:solidFill>
                <a:srgbClr val="5D5BD5"/>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8816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0D840C-0866-42BB-85AA-6D776BAC592B}">
  <ds:schemaRefs>
    <ds:schemaRef ds:uri="http://purl.org/dc/terms/"/>
    <ds:schemaRef ds:uri="http://purl.org/dc/dcmitype/"/>
    <ds:schemaRef ds:uri="http://schemas.microsoft.com/office/2006/metadata/properties"/>
    <ds:schemaRef ds:uri="http://schemas.microsoft.com/office/infopath/2007/PartnerControls"/>
    <ds:schemaRef ds:uri="http://schemas.microsoft.com/office/2006/documentManagement/types"/>
    <ds:schemaRef ds:uri="http://schemas.microsoft.com/sharepoint/v3"/>
    <ds:schemaRef ds:uri="5a979b81-4e6f-47bb-985f-73150280601b"/>
    <ds:schemaRef ds:uri="http://purl.org/dc/elements/1.1/"/>
    <ds:schemaRef ds:uri="http://schemas.openxmlformats.org/package/2006/metadata/core-properties"/>
    <ds:schemaRef ds:uri="107b26af-9f50-4acb-a1b0-2170afa799b0"/>
    <ds:schemaRef ds:uri="http://www.w3.org/XML/1998/namespace"/>
  </ds:schemaRefs>
</ds:datastoreItem>
</file>

<file path=customXml/itemProps2.xml><?xml version="1.0" encoding="utf-8"?>
<ds:datastoreItem xmlns:ds="http://schemas.openxmlformats.org/officeDocument/2006/customXml" ds:itemID="{D35C8526-A012-492F-9D9F-1C296203D4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B6D417-F361-4AAD-A770-22B973F50C9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1946</Words>
  <Application>Microsoft Office PowerPoint</Application>
  <PresentationFormat>Widescreen</PresentationFormat>
  <Paragraphs>132</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Segoe UI</vt:lpstr>
      <vt:lpstr>Segoe UI Semibold</vt:lpstr>
      <vt:lpstr>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67</cp:revision>
  <dcterms:created xsi:type="dcterms:W3CDTF">2022-11-02T17:54:05Z</dcterms:created>
  <dcterms:modified xsi:type="dcterms:W3CDTF">2022-11-04T20:19:42Z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0x010100B280F68EE4A526429DCED101FB647D2C</vt:lpwstr>
  </property>
</Properties>
</file>